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2" r:id="rId6"/>
    <p:sldId id="261" r:id="rId7"/>
    <p:sldId id="263" r:id="rId8"/>
    <p:sldId id="264" r:id="rId9"/>
    <p:sldId id="265" r:id="rId10"/>
    <p:sldId id="269" r:id="rId11"/>
    <p:sldId id="270" r:id="rId12"/>
    <p:sldId id="266" r:id="rId13"/>
    <p:sldId id="272" r:id="rId14"/>
    <p:sldId id="273" r:id="rId15"/>
    <p:sldId id="274" r:id="rId16"/>
    <p:sldId id="271" r:id="rId17"/>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FBB22-299D-436C-805F-026402DCBBB1}" v="51" dt="2019-09-22T18:07:32.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10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sk-SK"/>
              <a:t>Upravte štýly predlohy textu</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C30A8B53-344E-4BB7-85BB-E07903C8C3CB}" type="datetimeFigureOut">
              <a:rPr lang="sk-SK" smtClean="0"/>
              <a:t>8.10.2019</a:t>
            </a:fld>
            <a:endParaRPr lang="sk-SK"/>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sk-SK"/>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09EE81B-C8AF-4151-9DA0-7D3ECAAC6BCD}" type="slidenum">
              <a:rPr lang="sk-SK" smtClean="0"/>
              <a:t>‹#›</a:t>
            </a:fld>
            <a:endParaRPr lang="sk-SK"/>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163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30A8B53-344E-4BB7-85BB-E07903C8C3CB}" type="datetimeFigureOut">
              <a:rPr lang="sk-SK" smtClean="0"/>
              <a:t>8.10.2019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178295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sk-SK"/>
              <a:t>Upravte štýly predlohy textu</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30A8B53-344E-4BB7-85BB-E07903C8C3CB}" type="datetimeFigureOut">
              <a:rPr lang="sk-SK" smtClean="0"/>
              <a:t>8.10.2019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323693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30A8B53-344E-4BB7-85BB-E07903C8C3CB}" type="datetimeFigureOut">
              <a:rPr lang="sk-SK" smtClean="0"/>
              <a:t>8.10.2019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333657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sk-SK"/>
              <a:t>Upravte štýly predlohy textu</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C30A8B53-344E-4BB7-85BB-E07903C8C3CB}" type="datetimeFigureOut">
              <a:rPr lang="sk-SK" smtClean="0"/>
              <a:t>8.10.2019</a:t>
            </a:fld>
            <a:endParaRPr lang="sk-SK"/>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sk-SK"/>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09EE81B-C8AF-4151-9DA0-7D3ECAAC6BCD}" type="slidenum">
              <a:rPr lang="sk-SK" smtClean="0"/>
              <a:t>‹#›</a:t>
            </a:fld>
            <a:endParaRPr lang="sk-SK"/>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1141507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C30A8B53-344E-4BB7-85BB-E07903C8C3CB}" type="datetimeFigureOut">
              <a:rPr lang="sk-SK" smtClean="0"/>
              <a:t>8.10.2019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16139744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sk-SK"/>
              <a:t>Upravte štýly predlohy textu</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Content Placeholder 3"/>
          <p:cNvSpPr>
            <a:spLocks noGrp="1"/>
          </p:cNvSpPr>
          <p:nvPr>
            <p:ph sz="half" idx="2"/>
          </p:nvPr>
        </p:nvSpPr>
        <p:spPr>
          <a:xfrm>
            <a:off x="1257300" y="2909102"/>
            <a:ext cx="4800600" cy="299639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Content Placeholder 5"/>
          <p:cNvSpPr>
            <a:spLocks noGrp="1"/>
          </p:cNvSpPr>
          <p:nvPr>
            <p:ph sz="quarter" idx="4"/>
          </p:nvPr>
        </p:nvSpPr>
        <p:spPr>
          <a:xfrm>
            <a:off x="6633864" y="2909102"/>
            <a:ext cx="4800600" cy="299639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C30A8B53-344E-4BB7-85BB-E07903C8C3CB}" type="datetimeFigureOut">
              <a:rPr lang="sk-SK" smtClean="0"/>
              <a:t>8.10.2019</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395546926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Date Placeholder 2"/>
          <p:cNvSpPr>
            <a:spLocks noGrp="1"/>
          </p:cNvSpPr>
          <p:nvPr>
            <p:ph type="dt" sz="half" idx="10"/>
          </p:nvPr>
        </p:nvSpPr>
        <p:spPr/>
        <p:txBody>
          <a:bodyPr/>
          <a:lstStyle/>
          <a:p>
            <a:fld id="{C30A8B53-344E-4BB7-85BB-E07903C8C3CB}" type="datetimeFigureOut">
              <a:rPr lang="sk-SK" smtClean="0"/>
              <a:t>8.10.2019</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111734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A8B53-344E-4BB7-85BB-E07903C8C3CB}" type="datetimeFigureOut">
              <a:rPr lang="sk-SK" smtClean="0"/>
              <a:t>8.10.2019</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402014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sk-SK"/>
              <a:t>Upravte štýly predlohy textu</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Date Placeholder 4"/>
          <p:cNvSpPr>
            <a:spLocks noGrp="1"/>
          </p:cNvSpPr>
          <p:nvPr>
            <p:ph type="dt" sz="half" idx="10"/>
          </p:nvPr>
        </p:nvSpPr>
        <p:spPr>
          <a:xfrm>
            <a:off x="765051" y="6375679"/>
            <a:ext cx="1233355" cy="348462"/>
          </a:xfrm>
        </p:spPr>
        <p:txBody>
          <a:bodyPr/>
          <a:lstStyle/>
          <a:p>
            <a:fld id="{C30A8B53-344E-4BB7-85BB-E07903C8C3CB}" type="datetimeFigureOut">
              <a:rPr lang="sk-SK" smtClean="0"/>
              <a:t>8.10.2019</a:t>
            </a:fld>
            <a:endParaRPr lang="sk-SK"/>
          </a:p>
        </p:txBody>
      </p:sp>
      <p:sp>
        <p:nvSpPr>
          <p:cNvPr id="6" name="Footer Placeholder 5"/>
          <p:cNvSpPr>
            <a:spLocks noGrp="1"/>
          </p:cNvSpPr>
          <p:nvPr>
            <p:ph type="ftr" sz="quarter" idx="11"/>
          </p:nvPr>
        </p:nvSpPr>
        <p:spPr>
          <a:xfrm>
            <a:off x="2103620" y="6375679"/>
            <a:ext cx="3482179" cy="345796"/>
          </a:xfrm>
        </p:spPr>
        <p:txBody>
          <a:bodyPr/>
          <a:lstStyle/>
          <a:p>
            <a:endParaRPr lang="sk-SK"/>
          </a:p>
        </p:txBody>
      </p:sp>
      <p:sp>
        <p:nvSpPr>
          <p:cNvPr id="7" name="Slide Number Placeholder 6"/>
          <p:cNvSpPr>
            <a:spLocks noGrp="1"/>
          </p:cNvSpPr>
          <p:nvPr>
            <p:ph type="sldNum" sz="quarter" idx="12"/>
          </p:nvPr>
        </p:nvSpPr>
        <p:spPr>
          <a:xfrm>
            <a:off x="5691014" y="6375679"/>
            <a:ext cx="1232456" cy="345796"/>
          </a:xfrm>
        </p:spPr>
        <p:txBody>
          <a:bodyPr/>
          <a:lstStyle/>
          <a:p>
            <a:fld id="{D09EE81B-C8AF-4151-9DA0-7D3ECAAC6BCD}" type="slidenum">
              <a:rPr lang="sk-SK" smtClean="0"/>
              <a:t>‹#›</a:t>
            </a:fld>
            <a:endParaRPr lang="sk-SK"/>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797401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Ak chcete pridať obrázok, kliknite na ikonu</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sk-SK"/>
              <a:t>Upravte štýly predlohy textu</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Date Placeholder 4"/>
          <p:cNvSpPr>
            <a:spLocks noGrp="1"/>
          </p:cNvSpPr>
          <p:nvPr>
            <p:ph type="dt" sz="half" idx="10"/>
          </p:nvPr>
        </p:nvSpPr>
        <p:spPr>
          <a:xfrm>
            <a:off x="765950" y="6375679"/>
            <a:ext cx="1232456" cy="348462"/>
          </a:xfrm>
        </p:spPr>
        <p:txBody>
          <a:bodyPr/>
          <a:lstStyle/>
          <a:p>
            <a:fld id="{C30A8B53-344E-4BB7-85BB-E07903C8C3CB}" type="datetimeFigureOut">
              <a:rPr lang="sk-SK" smtClean="0"/>
              <a:t>8.10.2019</a:t>
            </a:fld>
            <a:endParaRPr lang="sk-SK"/>
          </a:p>
        </p:txBody>
      </p:sp>
      <p:sp>
        <p:nvSpPr>
          <p:cNvPr id="6" name="Footer Placeholder 5"/>
          <p:cNvSpPr>
            <a:spLocks noGrp="1"/>
          </p:cNvSpPr>
          <p:nvPr>
            <p:ph type="ftr" sz="quarter" idx="11"/>
          </p:nvPr>
        </p:nvSpPr>
        <p:spPr>
          <a:xfrm>
            <a:off x="2103621" y="6375679"/>
            <a:ext cx="3482178" cy="345796"/>
          </a:xfrm>
        </p:spPr>
        <p:txBody>
          <a:bodyPr/>
          <a:lstStyle/>
          <a:p>
            <a:endParaRPr lang="sk-SK"/>
          </a:p>
        </p:txBody>
      </p:sp>
      <p:sp>
        <p:nvSpPr>
          <p:cNvPr id="7" name="Slide Number Placeholder 6"/>
          <p:cNvSpPr>
            <a:spLocks noGrp="1"/>
          </p:cNvSpPr>
          <p:nvPr>
            <p:ph type="sldNum" sz="quarter" idx="12"/>
          </p:nvPr>
        </p:nvSpPr>
        <p:spPr>
          <a:xfrm>
            <a:off x="5687568" y="6375679"/>
            <a:ext cx="1234440" cy="345796"/>
          </a:xfrm>
        </p:spPr>
        <p:txBody>
          <a:bodyPr/>
          <a:lstStyle/>
          <a:p>
            <a:fld id="{D09EE81B-C8AF-4151-9DA0-7D3ECAAC6BCD}" type="slidenum">
              <a:rPr lang="sk-SK" smtClean="0"/>
              <a:t>‹#›</a:t>
            </a:fld>
            <a:endParaRPr lang="sk-SK"/>
          </a:p>
        </p:txBody>
      </p:sp>
    </p:spTree>
    <p:extLst>
      <p:ext uri="{BB962C8B-B14F-4D97-AF65-F5344CB8AC3E}">
        <p14:creationId xmlns:p14="http://schemas.microsoft.com/office/powerpoint/2010/main" val="399673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sk-SK"/>
              <a:t>Upravte štýly predlohy textu</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30A8B53-344E-4BB7-85BB-E07903C8C3CB}" type="datetimeFigureOut">
              <a:rPr lang="sk-SK" smtClean="0"/>
              <a:t>8.10.2019</a:t>
            </a:fld>
            <a:endParaRPr lang="sk-SK"/>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sk-SK"/>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09EE81B-C8AF-4151-9DA0-7D3ECAAC6BCD}" type="slidenum">
              <a:rPr lang="sk-SK" smtClean="0"/>
              <a:t>‹#›</a:t>
            </a:fld>
            <a:endParaRPr lang="sk-SK"/>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45769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topbullying.gov/blog/2017/01/17/protecting-youth-bullying-role-pediatrician.html"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vVt8I_VX558"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err="1"/>
              <a:t>Bullying</a:t>
            </a:r>
            <a:endParaRPr lang="sk-SK" dirty="0"/>
          </a:p>
        </p:txBody>
      </p:sp>
      <p:sp>
        <p:nvSpPr>
          <p:cNvPr id="3" name="Podnadpis 2"/>
          <p:cNvSpPr>
            <a:spLocks noGrp="1"/>
          </p:cNvSpPr>
          <p:nvPr>
            <p:ph type="subTitle" idx="1"/>
          </p:nvPr>
        </p:nvSpPr>
        <p:spPr>
          <a:xfrm>
            <a:off x="2215045" y="4940300"/>
            <a:ext cx="8045373" cy="1524000"/>
          </a:xfrm>
        </p:spPr>
        <p:txBody>
          <a:bodyPr>
            <a:normAutofit/>
          </a:bodyPr>
          <a:lstStyle/>
          <a:p>
            <a:pPr algn="r"/>
            <a:r>
              <a:rPr lang="sk-SK" dirty="0" err="1"/>
              <a:t>Cynthia</a:t>
            </a:r>
            <a:r>
              <a:rPr lang="sk-SK" dirty="0"/>
              <a:t> Švrlingová</a:t>
            </a:r>
          </a:p>
          <a:p>
            <a:pPr algn="r"/>
            <a:r>
              <a:rPr lang="sk-SK" dirty="0" smtClean="0"/>
              <a:t>2.a</a:t>
            </a:r>
            <a:endParaRPr lang="sk-SK" dirty="0"/>
          </a:p>
        </p:txBody>
      </p:sp>
    </p:spTree>
    <p:extLst>
      <p:ext uri="{BB962C8B-B14F-4D97-AF65-F5344CB8AC3E}">
        <p14:creationId xmlns:p14="http://schemas.microsoft.com/office/powerpoint/2010/main" val="1354463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Kids who Assist</a:t>
            </a:r>
            <a:r>
              <a:rPr lang="sk-SK" b="1" dirty="0"/>
              <a:t> and </a:t>
            </a:r>
            <a:br>
              <a:rPr lang="sk-SK" b="1" dirty="0"/>
            </a:br>
            <a:r>
              <a:rPr lang="en-US" b="1" dirty="0"/>
              <a:t>Kids who Reinforce</a:t>
            </a:r>
            <a:r>
              <a:rPr lang="sk-SK" b="1" dirty="0"/>
              <a:t>:</a:t>
            </a:r>
            <a:endParaRPr lang="sk-SK" dirty="0"/>
          </a:p>
        </p:txBody>
      </p:sp>
      <p:sp>
        <p:nvSpPr>
          <p:cNvPr id="3" name="Zástupný symbol obsahu 2"/>
          <p:cNvSpPr>
            <a:spLocks noGrp="1"/>
          </p:cNvSpPr>
          <p:nvPr>
            <p:ph sz="half" idx="1"/>
          </p:nvPr>
        </p:nvSpPr>
        <p:spPr/>
        <p:txBody>
          <a:bodyPr/>
          <a:lstStyle/>
          <a:p>
            <a:pPr lvl="0"/>
            <a:r>
              <a:rPr lang="en-US" b="1" dirty="0">
                <a:solidFill>
                  <a:schemeClr val="tx1"/>
                </a:solidFill>
              </a:rPr>
              <a:t>Kids who Assist:</a:t>
            </a:r>
            <a:endParaRPr lang="sk-SK" b="1" dirty="0">
              <a:solidFill>
                <a:schemeClr val="tx1"/>
              </a:solidFill>
            </a:endParaRPr>
          </a:p>
          <a:p>
            <a:pPr lvl="0"/>
            <a:r>
              <a:rPr lang="en-US" dirty="0">
                <a:solidFill>
                  <a:schemeClr val="tx1"/>
                </a:solidFill>
              </a:rPr>
              <a:t> These children may not start the bullying or lead in the bullying behavior, but serve as an "assistant" to children who are bullying. These children may encourage the bullying behavior and occasionally join in.</a:t>
            </a:r>
            <a:endParaRPr lang="sk-SK" dirty="0">
              <a:solidFill>
                <a:schemeClr val="tx1"/>
              </a:solidFill>
            </a:endParaRPr>
          </a:p>
        </p:txBody>
      </p:sp>
      <p:sp>
        <p:nvSpPr>
          <p:cNvPr id="4" name="Zástupný symbol obsahu 3"/>
          <p:cNvSpPr>
            <a:spLocks noGrp="1"/>
          </p:cNvSpPr>
          <p:nvPr>
            <p:ph sz="half" idx="2"/>
          </p:nvPr>
        </p:nvSpPr>
        <p:spPr/>
        <p:txBody>
          <a:bodyPr/>
          <a:lstStyle/>
          <a:p>
            <a:pPr lvl="0"/>
            <a:r>
              <a:rPr lang="en-US" b="1" dirty="0">
                <a:solidFill>
                  <a:schemeClr val="tx1"/>
                </a:solidFill>
              </a:rPr>
              <a:t>Kids who Reinforce:</a:t>
            </a:r>
            <a:r>
              <a:rPr lang="en-US" dirty="0">
                <a:solidFill>
                  <a:schemeClr val="tx1"/>
                </a:solidFill>
              </a:rPr>
              <a:t> These children are not directly involved in the bullying behavior but they give the bullying an audience. They will often laugh or provide support for the children who are engaging in bullying. This may encourage the bullying to continue.</a:t>
            </a:r>
            <a:endParaRPr lang="sk-SK" dirty="0">
              <a:solidFill>
                <a:schemeClr val="tx1"/>
              </a:solidFill>
            </a:endParaRPr>
          </a:p>
          <a:p>
            <a:endParaRPr lang="sk-SK" dirty="0"/>
          </a:p>
        </p:txBody>
      </p:sp>
    </p:spTree>
    <p:extLst>
      <p:ext uri="{BB962C8B-B14F-4D97-AF65-F5344CB8AC3E}">
        <p14:creationId xmlns:p14="http://schemas.microsoft.com/office/powerpoint/2010/main" val="2473641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Outsiders</a:t>
            </a:r>
            <a:r>
              <a:rPr lang="sk-SK" b="1" dirty="0"/>
              <a:t> and </a:t>
            </a:r>
            <a:r>
              <a:rPr lang="en-US" b="1" dirty="0"/>
              <a:t>Kids who Defend</a:t>
            </a:r>
            <a:r>
              <a:rPr lang="sk-SK" b="1" dirty="0"/>
              <a:t>:</a:t>
            </a:r>
            <a:endParaRPr lang="sk-SK" dirty="0"/>
          </a:p>
        </p:txBody>
      </p:sp>
      <p:sp>
        <p:nvSpPr>
          <p:cNvPr id="3" name="Zástupný symbol obsahu 2"/>
          <p:cNvSpPr>
            <a:spLocks noGrp="1"/>
          </p:cNvSpPr>
          <p:nvPr>
            <p:ph sz="half" idx="1"/>
          </p:nvPr>
        </p:nvSpPr>
        <p:spPr/>
        <p:txBody>
          <a:bodyPr>
            <a:normAutofit fontScale="92500" lnSpcReduction="10000"/>
          </a:bodyPr>
          <a:lstStyle/>
          <a:p>
            <a:pPr lvl="0"/>
            <a:r>
              <a:rPr lang="en-US" b="1" dirty="0">
                <a:solidFill>
                  <a:schemeClr val="tx1"/>
                </a:solidFill>
              </a:rPr>
              <a:t>Outsiders:</a:t>
            </a:r>
            <a:r>
              <a:rPr lang="en-US" dirty="0">
                <a:solidFill>
                  <a:schemeClr val="tx1"/>
                </a:solidFill>
              </a:rPr>
              <a:t> These children remain separate from the bullying situation. They neither reinforce the bullying behavior nor defend the child being bullied. Some may watch what is going on but do not provide feedback about the situation to show they are on anyone’s side. Even so, providing an audience may encourage the bullying behavior.</a:t>
            </a:r>
            <a:endParaRPr lang="sk-SK" sz="1600" dirty="0">
              <a:solidFill>
                <a:schemeClr val="tx1"/>
              </a:solidFill>
            </a:endParaRPr>
          </a:p>
          <a:p>
            <a:pPr lvl="1"/>
            <a:r>
              <a:rPr lang="en-US" dirty="0">
                <a:solidFill>
                  <a:schemeClr val="tx1"/>
                </a:solidFill>
              </a:rPr>
              <a:t>These kids often want to help, but don’t know how. Learn how to be more than a bystander.</a:t>
            </a:r>
            <a:endParaRPr lang="sk-SK" sz="1400" dirty="0">
              <a:solidFill>
                <a:schemeClr val="tx1"/>
              </a:solidFill>
            </a:endParaRPr>
          </a:p>
        </p:txBody>
      </p:sp>
      <p:sp>
        <p:nvSpPr>
          <p:cNvPr id="4" name="Zástupný symbol obsahu 3"/>
          <p:cNvSpPr>
            <a:spLocks noGrp="1"/>
          </p:cNvSpPr>
          <p:nvPr>
            <p:ph sz="half" idx="2"/>
          </p:nvPr>
        </p:nvSpPr>
        <p:spPr/>
        <p:txBody>
          <a:bodyPr>
            <a:normAutofit fontScale="92500" lnSpcReduction="10000"/>
          </a:bodyPr>
          <a:lstStyle/>
          <a:p>
            <a:pPr lvl="0"/>
            <a:r>
              <a:rPr lang="en-US" b="1" dirty="0">
                <a:solidFill>
                  <a:schemeClr val="tx1"/>
                </a:solidFill>
              </a:rPr>
              <a:t>Kids who Defend:</a:t>
            </a:r>
            <a:r>
              <a:rPr lang="en-US" dirty="0">
                <a:solidFill>
                  <a:schemeClr val="tx1"/>
                </a:solidFill>
              </a:rPr>
              <a:t> These children actively comfort the child being bullied and may come to the child's defense when bullying occurs.</a:t>
            </a:r>
            <a:endParaRPr lang="sk-SK" dirty="0">
              <a:solidFill>
                <a:schemeClr val="tx1"/>
              </a:solidFill>
            </a:endParaRPr>
          </a:p>
          <a:p>
            <a:endParaRPr lang="sk-SK" dirty="0"/>
          </a:p>
        </p:txBody>
      </p:sp>
      <p:pic>
        <p:nvPicPr>
          <p:cNvPr id="5" name="Picture 5" descr="A person standing in front of a building&#10;&#10;Description generated with very high confidence">
            <a:extLst>
              <a:ext uri="{FF2B5EF4-FFF2-40B4-BE49-F238E27FC236}">
                <a16:creationId xmlns:a16="http://schemas.microsoft.com/office/drawing/2014/main" xmlns="" id="{F272837B-B8CB-47F6-A481-4D62C397DBFE}"/>
              </a:ext>
            </a:extLst>
          </p:cNvPr>
          <p:cNvPicPr>
            <a:picLocks noChangeAspect="1"/>
          </p:cNvPicPr>
          <p:nvPr/>
        </p:nvPicPr>
        <p:blipFill>
          <a:blip r:embed="rId2"/>
          <a:stretch>
            <a:fillRect/>
          </a:stretch>
        </p:blipFill>
        <p:spPr>
          <a:xfrm>
            <a:off x="7313113" y="3853967"/>
            <a:ext cx="3484323" cy="2375520"/>
          </a:xfrm>
          <a:prstGeom prst="rect">
            <a:avLst/>
          </a:prstGeom>
        </p:spPr>
      </p:pic>
    </p:spTree>
    <p:extLst>
      <p:ext uri="{BB962C8B-B14F-4D97-AF65-F5344CB8AC3E}">
        <p14:creationId xmlns:p14="http://schemas.microsoft.com/office/powerpoint/2010/main" val="21111434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err="1"/>
              <a:t>Bystanders</a:t>
            </a:r>
            <a:endParaRPr lang="sk-SK" b="1" dirty="0"/>
          </a:p>
        </p:txBody>
      </p:sp>
      <p:sp>
        <p:nvSpPr>
          <p:cNvPr id="3" name="Zástupný symbol obsahu 2"/>
          <p:cNvSpPr>
            <a:spLocks noGrp="1"/>
          </p:cNvSpPr>
          <p:nvPr>
            <p:ph idx="1"/>
          </p:nvPr>
        </p:nvSpPr>
        <p:spPr/>
        <p:txBody>
          <a:bodyPr/>
          <a:lstStyle/>
          <a:p>
            <a:r>
              <a:rPr lang="en-US" sz="2400" dirty="0">
                <a:solidFill>
                  <a:schemeClr val="tx1"/>
                </a:solidFill>
              </a:rPr>
              <a:t>Kids who witness bullying are more likely to:</a:t>
            </a:r>
          </a:p>
          <a:p>
            <a:r>
              <a:rPr lang="en-US" sz="2400" dirty="0">
                <a:solidFill>
                  <a:schemeClr val="tx1"/>
                </a:solidFill>
              </a:rPr>
              <a:t>Have increased use of tobacco, alcohol, or other drugs</a:t>
            </a:r>
          </a:p>
          <a:p>
            <a:r>
              <a:rPr lang="en-US" sz="2400" dirty="0">
                <a:solidFill>
                  <a:schemeClr val="tx1"/>
                </a:solidFill>
              </a:rPr>
              <a:t>Have increased mental health problems, including depression and anxiety</a:t>
            </a:r>
          </a:p>
          <a:p>
            <a:r>
              <a:rPr lang="en-US" sz="2400" dirty="0">
                <a:solidFill>
                  <a:schemeClr val="tx1"/>
                </a:solidFill>
              </a:rPr>
              <a:t>Miss or skip school</a:t>
            </a:r>
          </a:p>
          <a:p>
            <a:endParaRPr lang="sk-SK" dirty="0"/>
          </a:p>
        </p:txBody>
      </p:sp>
      <p:pic>
        <p:nvPicPr>
          <p:cNvPr id="4" name="Picture 4" descr="A group of people standing in the grass&#10;&#10;Description generated with very high confidence">
            <a:extLst>
              <a:ext uri="{FF2B5EF4-FFF2-40B4-BE49-F238E27FC236}">
                <a16:creationId xmlns:a16="http://schemas.microsoft.com/office/drawing/2014/main" xmlns="" id="{C8E316CF-B21B-41FD-A58C-A56A589FA136}"/>
              </a:ext>
            </a:extLst>
          </p:cNvPr>
          <p:cNvPicPr>
            <a:picLocks noChangeAspect="1"/>
          </p:cNvPicPr>
          <p:nvPr/>
        </p:nvPicPr>
        <p:blipFill>
          <a:blip r:embed="rId2"/>
          <a:stretch>
            <a:fillRect/>
          </a:stretch>
        </p:blipFill>
        <p:spPr>
          <a:xfrm>
            <a:off x="5809989" y="3915780"/>
            <a:ext cx="3828789" cy="2429344"/>
          </a:xfrm>
          <a:prstGeom prst="rect">
            <a:avLst/>
          </a:prstGeom>
        </p:spPr>
      </p:pic>
    </p:spTree>
    <p:extLst>
      <p:ext uri="{BB962C8B-B14F-4D97-AF65-F5344CB8AC3E}">
        <p14:creationId xmlns:p14="http://schemas.microsoft.com/office/powerpoint/2010/main" val="2732179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And </a:t>
            </a:r>
            <a:r>
              <a:rPr lang="sk-SK" dirty="0" err="1"/>
              <a:t>Why</a:t>
            </a:r>
            <a:r>
              <a:rPr lang="sk-SK" dirty="0"/>
              <a:t>?</a:t>
            </a:r>
          </a:p>
        </p:txBody>
      </p:sp>
      <p:sp>
        <p:nvSpPr>
          <p:cNvPr id="3" name="Zástupný symbol obsahu 2"/>
          <p:cNvSpPr>
            <a:spLocks noGrp="1"/>
          </p:cNvSpPr>
          <p:nvPr>
            <p:ph sz="half" idx="1"/>
          </p:nvPr>
        </p:nvSpPr>
        <p:spPr>
          <a:xfrm>
            <a:off x="1257300" y="1874517"/>
            <a:ext cx="4800600" cy="4733317"/>
          </a:xfrm>
        </p:spPr>
        <p:txBody>
          <a:bodyPr>
            <a:normAutofit fontScale="70000" lnSpcReduction="20000"/>
          </a:bodyPr>
          <a:lstStyle/>
          <a:p>
            <a:r>
              <a:rPr lang="en-US" sz="2600" b="1" dirty="0">
                <a:solidFill>
                  <a:schemeClr val="tx1"/>
                </a:solidFill>
              </a:rPr>
              <a:t>Generally, children who are bullied have one or more of the following risk factors:</a:t>
            </a:r>
            <a:endParaRPr lang="sk-SK" sz="2600" b="1" dirty="0">
              <a:solidFill>
                <a:schemeClr val="tx1"/>
              </a:solidFill>
            </a:endParaRPr>
          </a:p>
          <a:p>
            <a:pPr lvl="0"/>
            <a:r>
              <a:rPr lang="en-US" sz="2600" dirty="0">
                <a:solidFill>
                  <a:schemeClr val="tx1"/>
                </a:solidFill>
              </a:rPr>
              <a:t>Are perceived as different from their peers, such as being overweight or underweight, wearing glasses or different clothing, being new to a school, or being unable to afford what kids consider “cool”</a:t>
            </a:r>
            <a:endParaRPr lang="sk-SK" sz="2600" dirty="0">
              <a:solidFill>
                <a:schemeClr val="tx1"/>
              </a:solidFill>
            </a:endParaRPr>
          </a:p>
          <a:p>
            <a:pPr lvl="0"/>
            <a:r>
              <a:rPr lang="en-US" sz="2600" dirty="0">
                <a:solidFill>
                  <a:schemeClr val="tx1"/>
                </a:solidFill>
              </a:rPr>
              <a:t>Are perceived as weak or unable to defend themselves</a:t>
            </a:r>
            <a:endParaRPr lang="sk-SK" sz="2600" dirty="0">
              <a:solidFill>
                <a:schemeClr val="tx1"/>
              </a:solidFill>
            </a:endParaRPr>
          </a:p>
          <a:p>
            <a:pPr lvl="0"/>
            <a:r>
              <a:rPr lang="en-US" sz="2600" dirty="0">
                <a:solidFill>
                  <a:schemeClr val="tx1"/>
                </a:solidFill>
              </a:rPr>
              <a:t>Are depressed, anxious, or have low self esteem</a:t>
            </a:r>
            <a:endParaRPr lang="sk-SK" sz="2600" dirty="0">
              <a:solidFill>
                <a:schemeClr val="tx1"/>
              </a:solidFill>
            </a:endParaRPr>
          </a:p>
          <a:p>
            <a:pPr lvl="0"/>
            <a:r>
              <a:rPr lang="en-US" sz="2600" dirty="0">
                <a:solidFill>
                  <a:schemeClr val="tx1"/>
                </a:solidFill>
              </a:rPr>
              <a:t>Are less popular than others and have few friends</a:t>
            </a:r>
            <a:endParaRPr lang="sk-SK" sz="2600" dirty="0">
              <a:solidFill>
                <a:schemeClr val="tx1"/>
              </a:solidFill>
            </a:endParaRPr>
          </a:p>
          <a:p>
            <a:pPr lvl="0"/>
            <a:r>
              <a:rPr lang="en-US" sz="2600" dirty="0">
                <a:solidFill>
                  <a:schemeClr val="tx1"/>
                </a:solidFill>
              </a:rPr>
              <a:t>Do not get along well with others, seen as annoying or provoking, or antagonize others for attention</a:t>
            </a:r>
            <a:endParaRPr lang="sk-SK" sz="2600" dirty="0">
              <a:solidFill>
                <a:schemeClr val="tx1"/>
              </a:solidFill>
            </a:endParaRPr>
          </a:p>
          <a:p>
            <a:endParaRPr lang="sk-SK" dirty="0"/>
          </a:p>
          <a:p>
            <a:endParaRPr lang="sk-SK" dirty="0"/>
          </a:p>
        </p:txBody>
      </p:sp>
      <p:sp>
        <p:nvSpPr>
          <p:cNvPr id="4" name="Zástupný symbol obsahu 3"/>
          <p:cNvSpPr>
            <a:spLocks noGrp="1"/>
          </p:cNvSpPr>
          <p:nvPr>
            <p:ph sz="half" idx="2"/>
          </p:nvPr>
        </p:nvSpPr>
        <p:spPr>
          <a:xfrm>
            <a:off x="6647796" y="1874517"/>
            <a:ext cx="4800600" cy="4030983"/>
          </a:xfrm>
        </p:spPr>
        <p:txBody>
          <a:bodyPr>
            <a:normAutofit fontScale="70000" lnSpcReduction="20000"/>
          </a:bodyPr>
          <a:lstStyle/>
          <a:p>
            <a:r>
              <a:rPr lang="en-US" sz="2600" b="1" dirty="0">
                <a:solidFill>
                  <a:schemeClr val="tx1"/>
                </a:solidFill>
              </a:rPr>
              <a:t>Kids may be bullying others if they:   </a:t>
            </a:r>
            <a:endParaRPr lang="sk-SK" sz="2600" b="1" dirty="0">
              <a:solidFill>
                <a:schemeClr val="tx1"/>
              </a:solidFill>
            </a:endParaRPr>
          </a:p>
          <a:p>
            <a:pPr lvl="0"/>
            <a:r>
              <a:rPr lang="en-US" sz="2600" dirty="0">
                <a:solidFill>
                  <a:schemeClr val="tx1"/>
                </a:solidFill>
              </a:rPr>
              <a:t>Get into physical or verbal fights</a:t>
            </a:r>
            <a:endParaRPr lang="sk-SK" sz="2600" dirty="0">
              <a:solidFill>
                <a:schemeClr val="tx1"/>
              </a:solidFill>
            </a:endParaRPr>
          </a:p>
          <a:p>
            <a:pPr lvl="0"/>
            <a:r>
              <a:rPr lang="en-US" sz="2600" dirty="0">
                <a:solidFill>
                  <a:schemeClr val="tx1"/>
                </a:solidFill>
              </a:rPr>
              <a:t>Have friends who bully others</a:t>
            </a:r>
            <a:endParaRPr lang="sk-SK" sz="2600" dirty="0">
              <a:solidFill>
                <a:schemeClr val="tx1"/>
              </a:solidFill>
            </a:endParaRPr>
          </a:p>
          <a:p>
            <a:pPr lvl="0"/>
            <a:r>
              <a:rPr lang="en-US" sz="2600" dirty="0">
                <a:solidFill>
                  <a:schemeClr val="tx1"/>
                </a:solidFill>
              </a:rPr>
              <a:t>Are increasingly aggressive</a:t>
            </a:r>
            <a:endParaRPr lang="sk-SK" sz="2600" dirty="0">
              <a:solidFill>
                <a:schemeClr val="tx1"/>
              </a:solidFill>
            </a:endParaRPr>
          </a:p>
          <a:p>
            <a:pPr lvl="0"/>
            <a:r>
              <a:rPr lang="en-US" sz="2600" dirty="0">
                <a:solidFill>
                  <a:schemeClr val="tx1"/>
                </a:solidFill>
              </a:rPr>
              <a:t>Get sent to the principal’s office or to detention frequently</a:t>
            </a:r>
            <a:endParaRPr lang="sk-SK" sz="2600" dirty="0">
              <a:solidFill>
                <a:schemeClr val="tx1"/>
              </a:solidFill>
            </a:endParaRPr>
          </a:p>
          <a:p>
            <a:pPr lvl="0"/>
            <a:r>
              <a:rPr lang="en-US" sz="2600" dirty="0">
                <a:solidFill>
                  <a:schemeClr val="tx1"/>
                </a:solidFill>
              </a:rPr>
              <a:t>Have unexplained extra money or new belongings</a:t>
            </a:r>
            <a:endParaRPr lang="sk-SK" sz="2600" dirty="0">
              <a:solidFill>
                <a:schemeClr val="tx1"/>
              </a:solidFill>
            </a:endParaRPr>
          </a:p>
          <a:p>
            <a:pPr lvl="0"/>
            <a:r>
              <a:rPr lang="en-US" sz="2600" dirty="0">
                <a:solidFill>
                  <a:schemeClr val="tx1"/>
                </a:solidFill>
              </a:rPr>
              <a:t>Blame others for their problems</a:t>
            </a:r>
            <a:endParaRPr lang="sk-SK" sz="2600" dirty="0">
              <a:solidFill>
                <a:schemeClr val="tx1"/>
              </a:solidFill>
            </a:endParaRPr>
          </a:p>
          <a:p>
            <a:pPr lvl="0"/>
            <a:r>
              <a:rPr lang="en-US" sz="2600" dirty="0">
                <a:solidFill>
                  <a:schemeClr val="tx1"/>
                </a:solidFill>
              </a:rPr>
              <a:t>Don’t accept responsibility for their actions</a:t>
            </a:r>
            <a:endParaRPr lang="sk-SK" sz="2600" dirty="0">
              <a:solidFill>
                <a:schemeClr val="tx1"/>
              </a:solidFill>
            </a:endParaRPr>
          </a:p>
          <a:p>
            <a:pPr lvl="0"/>
            <a:r>
              <a:rPr lang="en-US" sz="2600" dirty="0">
                <a:solidFill>
                  <a:schemeClr val="tx1"/>
                </a:solidFill>
              </a:rPr>
              <a:t>Are competitive and worry about their reputation or popularity</a:t>
            </a:r>
            <a:endParaRPr lang="sk-SK" sz="2600" dirty="0">
              <a:solidFill>
                <a:schemeClr val="tx1"/>
              </a:solidFill>
            </a:endParaRPr>
          </a:p>
          <a:p>
            <a:endParaRPr lang="sk-SK" dirty="0"/>
          </a:p>
        </p:txBody>
      </p:sp>
    </p:spTree>
    <p:extLst>
      <p:ext uri="{BB962C8B-B14F-4D97-AF65-F5344CB8AC3E}">
        <p14:creationId xmlns:p14="http://schemas.microsoft.com/office/powerpoint/2010/main" val="30711563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912244" y="297611"/>
            <a:ext cx="4800600" cy="6275717"/>
          </a:xfrm>
        </p:spPr>
        <p:txBody>
          <a:bodyPr>
            <a:noAutofit/>
          </a:bodyPr>
          <a:lstStyle/>
          <a:p>
            <a:r>
              <a:rPr lang="en-US" sz="1800" b="1" dirty="0">
                <a:solidFill>
                  <a:schemeClr val="tx1"/>
                </a:solidFill>
              </a:rPr>
              <a:t>Some signs that may point to a bullying problem are: </a:t>
            </a:r>
            <a:endParaRPr lang="sk-SK" sz="1800" b="1" dirty="0">
              <a:solidFill>
                <a:schemeClr val="tx1"/>
              </a:solidFill>
            </a:endParaRPr>
          </a:p>
          <a:p>
            <a:pPr lvl="0"/>
            <a:r>
              <a:rPr lang="en-US" sz="1800" dirty="0">
                <a:solidFill>
                  <a:schemeClr val="tx1"/>
                </a:solidFill>
              </a:rPr>
              <a:t>Unexplainable injuries</a:t>
            </a:r>
            <a:endParaRPr lang="sk-SK" sz="1800" dirty="0">
              <a:solidFill>
                <a:schemeClr val="tx1"/>
              </a:solidFill>
            </a:endParaRPr>
          </a:p>
          <a:p>
            <a:pPr lvl="0"/>
            <a:r>
              <a:rPr lang="en-US" sz="1800" dirty="0">
                <a:solidFill>
                  <a:schemeClr val="tx1"/>
                </a:solidFill>
              </a:rPr>
              <a:t>Lost or destroyed clothing, books, electronics, or jewelry</a:t>
            </a:r>
            <a:endParaRPr lang="sk-SK" sz="1800" dirty="0">
              <a:solidFill>
                <a:schemeClr val="tx1"/>
              </a:solidFill>
            </a:endParaRPr>
          </a:p>
          <a:p>
            <a:pPr lvl="0"/>
            <a:r>
              <a:rPr lang="en-US" sz="1800" dirty="0">
                <a:solidFill>
                  <a:schemeClr val="tx1"/>
                </a:solidFill>
              </a:rPr>
              <a:t>Frequent headaches or stomach aches, feeling sick or faking</a:t>
            </a:r>
            <a:r>
              <a:rPr lang="en-US" sz="1800" dirty="0">
                <a:solidFill>
                  <a:schemeClr val="tx1"/>
                </a:solidFill>
                <a:hlinkClick r:id="rId2"/>
              </a:rPr>
              <a:t> </a:t>
            </a:r>
            <a:r>
              <a:rPr lang="en-US" sz="1800" dirty="0">
                <a:solidFill>
                  <a:schemeClr val="tx1"/>
                </a:solidFill>
              </a:rPr>
              <a:t>illness</a:t>
            </a:r>
            <a:endParaRPr lang="sk-SK" sz="1800" dirty="0">
              <a:solidFill>
                <a:schemeClr val="tx1"/>
              </a:solidFill>
            </a:endParaRPr>
          </a:p>
          <a:p>
            <a:pPr lvl="0"/>
            <a:r>
              <a:rPr lang="en-US" sz="1800" dirty="0">
                <a:solidFill>
                  <a:schemeClr val="tx1"/>
                </a:solidFill>
              </a:rPr>
              <a:t>Changes in eating habits, like suddenly skipping meals or binge eating. Kids may come home from school hungry because they did not eat lunch.</a:t>
            </a:r>
            <a:endParaRPr lang="sk-SK" sz="1800" dirty="0">
              <a:solidFill>
                <a:schemeClr val="tx1"/>
              </a:solidFill>
            </a:endParaRPr>
          </a:p>
          <a:p>
            <a:pPr lvl="0"/>
            <a:r>
              <a:rPr lang="en-US" sz="1800" dirty="0">
                <a:solidFill>
                  <a:schemeClr val="tx1"/>
                </a:solidFill>
              </a:rPr>
              <a:t>Difficulty sleeping or frequent nightmares</a:t>
            </a:r>
            <a:endParaRPr lang="sk-SK" sz="1800" dirty="0">
              <a:solidFill>
                <a:schemeClr val="tx1"/>
              </a:solidFill>
            </a:endParaRPr>
          </a:p>
          <a:p>
            <a:pPr lvl="0"/>
            <a:r>
              <a:rPr lang="en-US" sz="1800" dirty="0">
                <a:solidFill>
                  <a:schemeClr val="tx1"/>
                </a:solidFill>
              </a:rPr>
              <a:t>Declining grades, loss of interest in schoolwork, or not wanting to go to school</a:t>
            </a:r>
            <a:endParaRPr lang="sk-SK" sz="1800" dirty="0">
              <a:solidFill>
                <a:schemeClr val="tx1"/>
              </a:solidFill>
            </a:endParaRPr>
          </a:p>
          <a:p>
            <a:pPr lvl="0"/>
            <a:r>
              <a:rPr lang="en-US" sz="1800" dirty="0">
                <a:solidFill>
                  <a:schemeClr val="tx1"/>
                </a:solidFill>
              </a:rPr>
              <a:t>Sudden loss of friends or avoidance of social situations</a:t>
            </a:r>
            <a:endParaRPr lang="sk-SK" sz="1800" dirty="0">
              <a:solidFill>
                <a:schemeClr val="tx1"/>
              </a:solidFill>
            </a:endParaRPr>
          </a:p>
          <a:p>
            <a:pPr lvl="0"/>
            <a:r>
              <a:rPr lang="en-US" sz="1800" dirty="0">
                <a:solidFill>
                  <a:schemeClr val="tx1"/>
                </a:solidFill>
              </a:rPr>
              <a:t>Feelings of helplessness or decreased self esteem</a:t>
            </a:r>
            <a:endParaRPr lang="sk-SK" sz="1800" dirty="0">
              <a:solidFill>
                <a:schemeClr val="tx1"/>
              </a:solidFill>
            </a:endParaRPr>
          </a:p>
          <a:p>
            <a:pPr marL="0" indent="0">
              <a:buNone/>
            </a:pPr>
            <a:endParaRPr lang="sk-SK" sz="1800" dirty="0"/>
          </a:p>
        </p:txBody>
      </p:sp>
      <p:sp>
        <p:nvSpPr>
          <p:cNvPr id="4" name="Zástupný symbol obsahu 3"/>
          <p:cNvSpPr>
            <a:spLocks noGrp="1"/>
          </p:cNvSpPr>
          <p:nvPr>
            <p:ph sz="half" idx="2"/>
          </p:nvPr>
        </p:nvSpPr>
        <p:spPr>
          <a:xfrm>
            <a:off x="6647796" y="297611"/>
            <a:ext cx="4800600" cy="5607889"/>
          </a:xfrm>
        </p:spPr>
        <p:txBody>
          <a:bodyPr>
            <a:normAutofit/>
          </a:bodyPr>
          <a:lstStyle/>
          <a:p>
            <a:pPr lvl="0"/>
            <a:r>
              <a:rPr lang="en-US" dirty="0">
                <a:solidFill>
                  <a:schemeClr val="tx1"/>
                </a:solidFill>
              </a:rPr>
              <a:t>Self-destructive behaviors such as running away from home, harming themselves, or talking about suicide</a:t>
            </a:r>
            <a:endParaRPr lang="sk-SK" dirty="0">
              <a:solidFill>
                <a:schemeClr val="tx1"/>
              </a:solidFill>
            </a:endParaRPr>
          </a:p>
        </p:txBody>
      </p:sp>
      <p:pic>
        <p:nvPicPr>
          <p:cNvPr id="2" name="Picture 4" descr="A group of people standing in a room&#10;&#10;Description generated with very high confidence">
            <a:extLst>
              <a:ext uri="{FF2B5EF4-FFF2-40B4-BE49-F238E27FC236}">
                <a16:creationId xmlns:a16="http://schemas.microsoft.com/office/drawing/2014/main" xmlns="" id="{CA38F59B-8F82-4984-B7FF-FEE344D2832D}"/>
              </a:ext>
            </a:extLst>
          </p:cNvPr>
          <p:cNvPicPr>
            <a:picLocks noChangeAspect="1"/>
          </p:cNvPicPr>
          <p:nvPr/>
        </p:nvPicPr>
        <p:blipFill>
          <a:blip r:embed="rId3"/>
          <a:stretch>
            <a:fillRect/>
          </a:stretch>
        </p:blipFill>
        <p:spPr>
          <a:xfrm>
            <a:off x="7156537" y="4113098"/>
            <a:ext cx="3797473" cy="2535751"/>
          </a:xfrm>
          <a:prstGeom prst="rect">
            <a:avLst/>
          </a:prstGeom>
        </p:spPr>
      </p:pic>
      <p:pic>
        <p:nvPicPr>
          <p:cNvPr id="6" name="Picture 6" descr="A group of people standing next to a person&#10;&#10;Description generated with very high confidence">
            <a:extLst>
              <a:ext uri="{FF2B5EF4-FFF2-40B4-BE49-F238E27FC236}">
                <a16:creationId xmlns:a16="http://schemas.microsoft.com/office/drawing/2014/main" xmlns="" id="{A57938B5-DA4B-4F17-A57A-78C7371BB62C}"/>
              </a:ext>
            </a:extLst>
          </p:cNvPr>
          <p:cNvPicPr>
            <a:picLocks noChangeAspect="1"/>
          </p:cNvPicPr>
          <p:nvPr/>
        </p:nvPicPr>
        <p:blipFill>
          <a:blip r:embed="rId4"/>
          <a:stretch>
            <a:fillRect/>
          </a:stretch>
        </p:blipFill>
        <p:spPr>
          <a:xfrm>
            <a:off x="7323550" y="1627340"/>
            <a:ext cx="3463446" cy="2308964"/>
          </a:xfrm>
          <a:prstGeom prst="rect">
            <a:avLst/>
          </a:prstGeom>
        </p:spPr>
      </p:pic>
    </p:spTree>
    <p:extLst>
      <p:ext uri="{BB962C8B-B14F-4D97-AF65-F5344CB8AC3E}">
        <p14:creationId xmlns:p14="http://schemas.microsoft.com/office/powerpoint/2010/main" val="20055915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a:t>The Relationship between Bullying and Suicide</a:t>
            </a:r>
            <a:br>
              <a:rPr lang="en-US" b="1" dirty="0"/>
            </a:br>
            <a:endParaRPr lang="sk-SK" dirty="0"/>
          </a:p>
        </p:txBody>
      </p:sp>
      <p:sp>
        <p:nvSpPr>
          <p:cNvPr id="3" name="Zástupný symbol obsahu 2"/>
          <p:cNvSpPr>
            <a:spLocks noGrp="1"/>
          </p:cNvSpPr>
          <p:nvPr>
            <p:ph sz="half" idx="1"/>
          </p:nvPr>
        </p:nvSpPr>
        <p:spPr>
          <a:xfrm>
            <a:off x="1257300" y="2285999"/>
            <a:ext cx="4800600" cy="4270075"/>
          </a:xfrm>
        </p:spPr>
        <p:txBody>
          <a:bodyPr>
            <a:normAutofit fontScale="77500" lnSpcReduction="20000"/>
          </a:bodyPr>
          <a:lstStyle/>
          <a:p>
            <a:r>
              <a:rPr lang="en-US" sz="2300" dirty="0">
                <a:solidFill>
                  <a:schemeClr val="tx1"/>
                </a:solidFill>
              </a:rPr>
              <a:t>Media reports often link bullying with suicide. However, most youth who are bullied do not have thoughts of suicide or engage in suicidal behaviors. </a:t>
            </a:r>
          </a:p>
          <a:p>
            <a:r>
              <a:rPr lang="en-US" sz="2300" dirty="0">
                <a:solidFill>
                  <a:schemeClr val="tx1"/>
                </a:solidFill>
              </a:rPr>
              <a:t>Although kids who are bullied are at risk of suicide, bullying alone is not the cause. Many issues contribute to suicide risk, including depression, problems at home, and trauma history. Additionally, specific groups have an increased risk of suicide, including American Indian and Alaskan Native, Asian American, lesbian, gay, bisexual, and transgender youth. This risk can be increased further when these kids are not supported by parents, peers, and schools. Bullying can make an unsupportive situation worse.</a:t>
            </a:r>
          </a:p>
          <a:p>
            <a:pPr marL="0" indent="0">
              <a:buNone/>
            </a:pPr>
            <a:endParaRPr lang="sk-SK" dirty="0"/>
          </a:p>
        </p:txBody>
      </p:sp>
      <p:sp>
        <p:nvSpPr>
          <p:cNvPr id="4" name="Zástupný symbol obsahu 3"/>
          <p:cNvSpPr>
            <a:spLocks noGrp="1"/>
          </p:cNvSpPr>
          <p:nvPr>
            <p:ph sz="half" idx="2"/>
          </p:nvPr>
        </p:nvSpPr>
        <p:spPr/>
        <p:txBody>
          <a:bodyPr>
            <a:normAutofit fontScale="77500" lnSpcReduction="20000"/>
          </a:bodyPr>
          <a:lstStyle/>
          <a:p>
            <a:r>
              <a:rPr lang="sk-SK" dirty="0">
                <a:solidFill>
                  <a:schemeClr val="tx1"/>
                </a:solidFill>
              </a:rPr>
              <a:t>Video:</a:t>
            </a:r>
            <a:endParaRPr lang="sk-SK" dirty="0">
              <a:solidFill>
                <a:schemeClr val="tx1"/>
              </a:solidFill>
              <a:hlinkClick r:id="rId2"/>
            </a:endParaRPr>
          </a:p>
          <a:p>
            <a:r>
              <a:rPr lang="sk-SK" dirty="0">
                <a:solidFill>
                  <a:schemeClr val="tx1"/>
                </a:solidFill>
              </a:rPr>
              <a:t>https://www.youtube.com/watch?v=vVt8I_VX558</a:t>
            </a:r>
          </a:p>
        </p:txBody>
      </p:sp>
      <p:pic>
        <p:nvPicPr>
          <p:cNvPr id="5" name="Picture 5" descr="A picture containing wall, sky, standing&#10;&#10;Description generated with high confidence">
            <a:extLst>
              <a:ext uri="{FF2B5EF4-FFF2-40B4-BE49-F238E27FC236}">
                <a16:creationId xmlns:a16="http://schemas.microsoft.com/office/drawing/2014/main" xmlns="" id="{85587353-0D26-4D6C-AB7A-9C5C92467119}"/>
              </a:ext>
            </a:extLst>
          </p:cNvPr>
          <p:cNvPicPr>
            <a:picLocks noChangeAspect="1"/>
          </p:cNvPicPr>
          <p:nvPr/>
        </p:nvPicPr>
        <p:blipFill>
          <a:blip r:embed="rId3"/>
          <a:stretch>
            <a:fillRect/>
          </a:stretch>
        </p:blipFill>
        <p:spPr>
          <a:xfrm>
            <a:off x="7146099" y="3385799"/>
            <a:ext cx="3661775" cy="2633361"/>
          </a:xfrm>
          <a:prstGeom prst="rect">
            <a:avLst/>
          </a:prstGeom>
        </p:spPr>
      </p:pic>
    </p:spTree>
    <p:extLst>
      <p:ext uri="{BB962C8B-B14F-4D97-AF65-F5344CB8AC3E}">
        <p14:creationId xmlns:p14="http://schemas.microsoft.com/office/powerpoint/2010/main" val="2707368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err="1"/>
              <a:t>Thanks</a:t>
            </a:r>
            <a:r>
              <a:rPr lang="sk-SK" dirty="0"/>
              <a:t> </a:t>
            </a:r>
            <a:r>
              <a:rPr lang="sk-SK" dirty="0" err="1"/>
              <a:t>for</a:t>
            </a:r>
            <a:r>
              <a:rPr lang="sk-SK" dirty="0"/>
              <a:t> </a:t>
            </a:r>
            <a:r>
              <a:rPr lang="sk-SK" dirty="0" err="1"/>
              <a:t>attention</a:t>
            </a:r>
            <a:endParaRPr lang="sk-SK" dirty="0"/>
          </a:p>
        </p:txBody>
      </p:sp>
      <p:sp>
        <p:nvSpPr>
          <p:cNvPr id="3" name="Podnadpis 2"/>
          <p:cNvSpPr>
            <a:spLocks noGrp="1"/>
          </p:cNvSpPr>
          <p:nvPr>
            <p:ph type="subTitle" idx="1"/>
          </p:nvPr>
        </p:nvSpPr>
        <p:spPr/>
        <p:txBody>
          <a:bodyPr/>
          <a:lstStyle/>
          <a:p>
            <a:r>
              <a:rPr lang="sk-SK" dirty="0" smtClean="0"/>
              <a:t>www.stobullying.go</a:t>
            </a:r>
            <a:endParaRPr lang="sk-SK" dirty="0"/>
          </a:p>
        </p:txBody>
      </p:sp>
    </p:spTree>
    <p:extLst>
      <p:ext uri="{BB962C8B-B14F-4D97-AF65-F5344CB8AC3E}">
        <p14:creationId xmlns:p14="http://schemas.microsoft.com/office/powerpoint/2010/main" val="31632799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What</a:t>
            </a:r>
            <a:r>
              <a:rPr lang="sk-SK" dirty="0"/>
              <a:t> </a:t>
            </a:r>
            <a:r>
              <a:rPr lang="sk-SK" dirty="0" err="1"/>
              <a:t>is</a:t>
            </a:r>
            <a:r>
              <a:rPr lang="sk-SK" dirty="0"/>
              <a:t> </a:t>
            </a:r>
            <a:r>
              <a:rPr lang="sk-SK" dirty="0" err="1"/>
              <a:t>bullying</a:t>
            </a:r>
            <a:r>
              <a:rPr lang="sk-SK" dirty="0"/>
              <a:t>?</a:t>
            </a:r>
          </a:p>
        </p:txBody>
      </p:sp>
      <p:sp>
        <p:nvSpPr>
          <p:cNvPr id="3" name="Zástupný symbol obsahu 2"/>
          <p:cNvSpPr>
            <a:spLocks noGrp="1"/>
          </p:cNvSpPr>
          <p:nvPr>
            <p:ph idx="1"/>
          </p:nvPr>
        </p:nvSpPr>
        <p:spPr/>
        <p:txBody>
          <a:bodyPr/>
          <a:lstStyle/>
          <a:p>
            <a:r>
              <a:rPr lang="en-US" dirty="0">
                <a:solidFill>
                  <a:schemeClr val="tx1"/>
                </a:solidFill>
              </a:rPr>
              <a:t>Bullying is unwanted, aggressive behavior among school aged children that involves a real or perceived power imbalance. The behavior is repeated, or has the potential to be repeated, over time. Both kids who are bullied and who bully others may have serious, lasting problems.</a:t>
            </a:r>
            <a:endParaRPr lang="sk-SK" dirty="0">
              <a:solidFill>
                <a:schemeClr val="tx1"/>
              </a:solidFill>
            </a:endParaRPr>
          </a:p>
          <a:p>
            <a:endParaRPr lang="sk-SK" dirty="0"/>
          </a:p>
        </p:txBody>
      </p:sp>
      <p:pic>
        <p:nvPicPr>
          <p:cNvPr id="4" name="Picture 4" descr="A picture containing person, child, boy, little&#10;&#10;Description generated with very high confidence">
            <a:extLst>
              <a:ext uri="{FF2B5EF4-FFF2-40B4-BE49-F238E27FC236}">
                <a16:creationId xmlns:a16="http://schemas.microsoft.com/office/drawing/2014/main" xmlns="" id="{2E99641D-2455-4824-B1B4-05E9797BAAE3}"/>
              </a:ext>
            </a:extLst>
          </p:cNvPr>
          <p:cNvPicPr>
            <a:picLocks noChangeAspect="1"/>
          </p:cNvPicPr>
          <p:nvPr/>
        </p:nvPicPr>
        <p:blipFill>
          <a:blip r:embed="rId2"/>
          <a:stretch>
            <a:fillRect/>
          </a:stretch>
        </p:blipFill>
        <p:spPr>
          <a:xfrm>
            <a:off x="1999989" y="3822948"/>
            <a:ext cx="3912295" cy="2040901"/>
          </a:xfrm>
          <a:prstGeom prst="rect">
            <a:avLst/>
          </a:prstGeom>
        </p:spPr>
      </p:pic>
      <p:pic>
        <p:nvPicPr>
          <p:cNvPr id="6" name="Picture 6" descr="A group of young children standing next to a child&#10;&#10;Description generated with high confidence">
            <a:extLst>
              <a:ext uri="{FF2B5EF4-FFF2-40B4-BE49-F238E27FC236}">
                <a16:creationId xmlns:a16="http://schemas.microsoft.com/office/drawing/2014/main" xmlns="" id="{B5F9693C-0DA1-49F3-974B-04EB54F8C1EA}"/>
              </a:ext>
            </a:extLst>
          </p:cNvPr>
          <p:cNvPicPr>
            <a:picLocks noChangeAspect="1"/>
          </p:cNvPicPr>
          <p:nvPr/>
        </p:nvPicPr>
        <p:blipFill>
          <a:blip r:embed="rId3"/>
          <a:stretch>
            <a:fillRect/>
          </a:stretch>
        </p:blipFill>
        <p:spPr>
          <a:xfrm>
            <a:off x="6728564" y="3815673"/>
            <a:ext cx="3661775" cy="2065888"/>
          </a:xfrm>
          <a:prstGeom prst="rect">
            <a:avLst/>
          </a:prstGeom>
        </p:spPr>
      </p:pic>
    </p:spTree>
    <p:extLst>
      <p:ext uri="{BB962C8B-B14F-4D97-AF65-F5344CB8AC3E}">
        <p14:creationId xmlns:p14="http://schemas.microsoft.com/office/powerpoint/2010/main" val="33014895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There</a:t>
            </a:r>
            <a:r>
              <a:rPr lang="sk-SK" dirty="0"/>
              <a:t> are 4 </a:t>
            </a:r>
            <a:r>
              <a:rPr lang="sk-SK" dirty="0" err="1"/>
              <a:t>types</a:t>
            </a:r>
            <a:r>
              <a:rPr lang="sk-SK" dirty="0"/>
              <a:t> of </a:t>
            </a:r>
            <a:r>
              <a:rPr lang="sk-SK" dirty="0" err="1"/>
              <a:t>bullying</a:t>
            </a:r>
            <a:endParaRPr lang="sk-SK" dirty="0"/>
          </a:p>
        </p:txBody>
      </p:sp>
      <p:sp>
        <p:nvSpPr>
          <p:cNvPr id="3" name="Zástupný symbol obsahu 2"/>
          <p:cNvSpPr>
            <a:spLocks noGrp="1"/>
          </p:cNvSpPr>
          <p:nvPr>
            <p:ph sz="half" idx="1"/>
          </p:nvPr>
        </p:nvSpPr>
        <p:spPr/>
        <p:txBody>
          <a:bodyPr/>
          <a:lstStyle/>
          <a:p>
            <a:r>
              <a:rPr lang="sk-SK" dirty="0">
                <a:solidFill>
                  <a:schemeClr val="tx1"/>
                </a:solidFill>
              </a:rPr>
              <a:t>1. </a:t>
            </a:r>
            <a:r>
              <a:rPr lang="sk-SK" dirty="0" err="1">
                <a:solidFill>
                  <a:schemeClr val="tx1"/>
                </a:solidFill>
              </a:rPr>
              <a:t>Verbal</a:t>
            </a:r>
            <a:r>
              <a:rPr lang="sk-SK" dirty="0">
                <a:solidFill>
                  <a:schemeClr val="tx1"/>
                </a:solidFill>
              </a:rPr>
              <a:t> </a:t>
            </a:r>
            <a:r>
              <a:rPr lang="sk-SK" dirty="0" err="1">
                <a:solidFill>
                  <a:schemeClr val="tx1"/>
                </a:solidFill>
              </a:rPr>
              <a:t>bullying</a:t>
            </a:r>
            <a:endParaRPr lang="sk-SK" dirty="0">
              <a:solidFill>
                <a:schemeClr val="tx1"/>
              </a:solidFill>
            </a:endParaRPr>
          </a:p>
          <a:p>
            <a:r>
              <a:rPr lang="sk-SK" dirty="0">
                <a:solidFill>
                  <a:schemeClr val="tx1"/>
                </a:solidFill>
              </a:rPr>
              <a:t>2. </a:t>
            </a:r>
            <a:r>
              <a:rPr lang="sk-SK" dirty="0" err="1">
                <a:solidFill>
                  <a:schemeClr val="tx1"/>
                </a:solidFill>
              </a:rPr>
              <a:t>Social</a:t>
            </a:r>
            <a:r>
              <a:rPr lang="sk-SK" dirty="0">
                <a:solidFill>
                  <a:schemeClr val="tx1"/>
                </a:solidFill>
              </a:rPr>
              <a:t> </a:t>
            </a:r>
            <a:r>
              <a:rPr lang="sk-SK" dirty="0" err="1">
                <a:solidFill>
                  <a:schemeClr val="tx1"/>
                </a:solidFill>
              </a:rPr>
              <a:t>bullying</a:t>
            </a:r>
            <a:endParaRPr lang="sk-SK" dirty="0">
              <a:solidFill>
                <a:schemeClr val="tx1"/>
              </a:solidFill>
            </a:endParaRPr>
          </a:p>
          <a:p>
            <a:r>
              <a:rPr lang="sk-SK" dirty="0">
                <a:solidFill>
                  <a:schemeClr val="tx1"/>
                </a:solidFill>
              </a:rPr>
              <a:t>3.Physical </a:t>
            </a:r>
            <a:r>
              <a:rPr lang="sk-SK" dirty="0" err="1">
                <a:solidFill>
                  <a:schemeClr val="tx1"/>
                </a:solidFill>
              </a:rPr>
              <a:t>bullying</a:t>
            </a:r>
            <a:endParaRPr lang="sk-SK" dirty="0">
              <a:solidFill>
                <a:schemeClr val="tx1"/>
              </a:solidFill>
            </a:endParaRPr>
          </a:p>
          <a:p>
            <a:r>
              <a:rPr lang="sk-SK" dirty="0">
                <a:solidFill>
                  <a:schemeClr val="tx1"/>
                </a:solidFill>
              </a:rPr>
              <a:t>4. </a:t>
            </a:r>
            <a:r>
              <a:rPr lang="sk-SK" dirty="0" err="1">
                <a:solidFill>
                  <a:schemeClr val="tx1"/>
                </a:solidFill>
              </a:rPr>
              <a:t>Cyberbullying</a:t>
            </a:r>
            <a:endParaRPr lang="sk-SK" dirty="0">
              <a:solidFill>
                <a:schemeClr val="tx1"/>
              </a:solidFill>
            </a:endParaRPr>
          </a:p>
        </p:txBody>
      </p:sp>
      <p:sp>
        <p:nvSpPr>
          <p:cNvPr id="4" name="Zástupný symbol obsahu 3"/>
          <p:cNvSpPr>
            <a:spLocks noGrp="1"/>
          </p:cNvSpPr>
          <p:nvPr>
            <p:ph sz="half" idx="2"/>
          </p:nvPr>
        </p:nvSpPr>
        <p:spPr/>
        <p:txBody>
          <a:bodyPr>
            <a:normAutofit/>
          </a:bodyPr>
          <a:lstStyle/>
          <a:p>
            <a:pPr lvl="0"/>
            <a:r>
              <a:rPr lang="en-US" b="1" dirty="0">
                <a:solidFill>
                  <a:schemeClr val="tx1"/>
                </a:solidFill>
              </a:rPr>
              <a:t>Verbal bullying</a:t>
            </a:r>
            <a:r>
              <a:rPr lang="en-US" dirty="0">
                <a:solidFill>
                  <a:schemeClr val="tx1"/>
                </a:solidFill>
              </a:rPr>
              <a:t> is saying or writing mean things. Verbal bullying includes:</a:t>
            </a:r>
            <a:endParaRPr lang="sk-SK" dirty="0">
              <a:solidFill>
                <a:schemeClr val="tx1"/>
              </a:solidFill>
            </a:endParaRPr>
          </a:p>
          <a:p>
            <a:pPr lvl="1"/>
            <a:r>
              <a:rPr lang="en-US" sz="2000" dirty="0">
                <a:solidFill>
                  <a:schemeClr val="tx1"/>
                </a:solidFill>
              </a:rPr>
              <a:t>Teasing</a:t>
            </a:r>
            <a:endParaRPr lang="sk-SK" sz="2000" dirty="0">
              <a:solidFill>
                <a:schemeClr val="tx1"/>
              </a:solidFill>
            </a:endParaRPr>
          </a:p>
          <a:p>
            <a:pPr lvl="1"/>
            <a:r>
              <a:rPr lang="en-US" sz="2000" dirty="0">
                <a:solidFill>
                  <a:schemeClr val="tx1"/>
                </a:solidFill>
              </a:rPr>
              <a:t>Name-calling</a:t>
            </a:r>
            <a:endParaRPr lang="sk-SK" sz="2000" dirty="0">
              <a:solidFill>
                <a:schemeClr val="tx1"/>
              </a:solidFill>
            </a:endParaRPr>
          </a:p>
          <a:p>
            <a:pPr lvl="1"/>
            <a:r>
              <a:rPr lang="en-US" sz="2000" dirty="0">
                <a:solidFill>
                  <a:schemeClr val="tx1"/>
                </a:solidFill>
              </a:rPr>
              <a:t>Inappropriate sexual comments</a:t>
            </a:r>
            <a:endParaRPr lang="sk-SK" sz="2000" dirty="0">
              <a:solidFill>
                <a:schemeClr val="tx1"/>
              </a:solidFill>
            </a:endParaRPr>
          </a:p>
          <a:p>
            <a:pPr lvl="1"/>
            <a:r>
              <a:rPr lang="en-US" sz="2000" dirty="0">
                <a:solidFill>
                  <a:schemeClr val="tx1"/>
                </a:solidFill>
              </a:rPr>
              <a:t>Taunting</a:t>
            </a:r>
            <a:endParaRPr lang="sk-SK" sz="2000" dirty="0">
              <a:solidFill>
                <a:schemeClr val="tx1"/>
              </a:solidFill>
            </a:endParaRPr>
          </a:p>
          <a:p>
            <a:pPr lvl="1"/>
            <a:r>
              <a:rPr lang="en-US" sz="2000" dirty="0">
                <a:solidFill>
                  <a:schemeClr val="tx1"/>
                </a:solidFill>
              </a:rPr>
              <a:t>Threatening to cause harm</a:t>
            </a:r>
            <a:endParaRPr lang="sk-SK" sz="2000" dirty="0">
              <a:solidFill>
                <a:schemeClr val="tx1"/>
              </a:solidFill>
            </a:endParaRPr>
          </a:p>
        </p:txBody>
      </p:sp>
      <p:pic>
        <p:nvPicPr>
          <p:cNvPr id="5" name="Picture 5" descr="A young boy standing next to a building&#10;&#10;Description generated with high confidence">
            <a:extLst>
              <a:ext uri="{FF2B5EF4-FFF2-40B4-BE49-F238E27FC236}">
                <a16:creationId xmlns:a16="http://schemas.microsoft.com/office/drawing/2014/main" xmlns="" id="{4D1D304A-6504-4EF8-9648-5EE5E5FEB9E7}"/>
              </a:ext>
            </a:extLst>
          </p:cNvPr>
          <p:cNvPicPr>
            <a:picLocks noChangeAspect="1"/>
          </p:cNvPicPr>
          <p:nvPr/>
        </p:nvPicPr>
        <p:blipFill>
          <a:blip r:embed="rId2"/>
          <a:stretch>
            <a:fillRect/>
          </a:stretch>
        </p:blipFill>
        <p:spPr>
          <a:xfrm>
            <a:off x="1457194" y="4101231"/>
            <a:ext cx="3557391" cy="2371594"/>
          </a:xfrm>
          <a:prstGeom prst="rect">
            <a:avLst/>
          </a:prstGeom>
        </p:spPr>
      </p:pic>
    </p:spTree>
    <p:extLst>
      <p:ext uri="{BB962C8B-B14F-4D97-AF65-F5344CB8AC3E}">
        <p14:creationId xmlns:p14="http://schemas.microsoft.com/office/powerpoint/2010/main" val="1077105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Social</a:t>
            </a:r>
            <a:r>
              <a:rPr lang="sk-SK" dirty="0"/>
              <a:t> and </a:t>
            </a:r>
            <a:r>
              <a:rPr lang="sk-SK" dirty="0" err="1"/>
              <a:t>physical</a:t>
            </a:r>
            <a:r>
              <a:rPr lang="sk-SK" dirty="0"/>
              <a:t> </a:t>
            </a:r>
            <a:r>
              <a:rPr lang="sk-SK" dirty="0" err="1"/>
              <a:t>bullying</a:t>
            </a:r>
            <a:endParaRPr lang="sk-SK" dirty="0"/>
          </a:p>
        </p:txBody>
      </p:sp>
      <p:sp>
        <p:nvSpPr>
          <p:cNvPr id="3" name="Zástupný symbol obsahu 2"/>
          <p:cNvSpPr>
            <a:spLocks noGrp="1"/>
          </p:cNvSpPr>
          <p:nvPr>
            <p:ph sz="half" idx="1"/>
          </p:nvPr>
        </p:nvSpPr>
        <p:spPr/>
        <p:txBody>
          <a:bodyPr>
            <a:normAutofit/>
          </a:bodyPr>
          <a:lstStyle/>
          <a:p>
            <a:pPr lvl="0"/>
            <a:r>
              <a:rPr lang="en-US" b="1" dirty="0">
                <a:solidFill>
                  <a:schemeClr val="tx1"/>
                </a:solidFill>
              </a:rPr>
              <a:t>Social bullying</a:t>
            </a:r>
            <a:r>
              <a:rPr lang="en-US" dirty="0">
                <a:solidFill>
                  <a:schemeClr val="tx1"/>
                </a:solidFill>
              </a:rPr>
              <a:t>, sometimes referred to as relational bullying, involves hurting someone’s reputation or relationships. Social bullying includes:</a:t>
            </a:r>
            <a:endParaRPr lang="sk-SK" dirty="0">
              <a:solidFill>
                <a:schemeClr val="tx1"/>
              </a:solidFill>
            </a:endParaRPr>
          </a:p>
          <a:p>
            <a:pPr lvl="1"/>
            <a:r>
              <a:rPr lang="en-US" sz="2000" dirty="0">
                <a:solidFill>
                  <a:schemeClr val="tx1"/>
                </a:solidFill>
              </a:rPr>
              <a:t>Leaving someone out on purpose</a:t>
            </a:r>
            <a:endParaRPr lang="sk-SK" sz="2000" dirty="0">
              <a:solidFill>
                <a:schemeClr val="tx1"/>
              </a:solidFill>
            </a:endParaRPr>
          </a:p>
          <a:p>
            <a:pPr lvl="1"/>
            <a:r>
              <a:rPr lang="en-US" sz="2000" dirty="0">
                <a:solidFill>
                  <a:schemeClr val="tx1"/>
                </a:solidFill>
              </a:rPr>
              <a:t>Telling other children not to be friends with someone</a:t>
            </a:r>
            <a:endParaRPr lang="sk-SK" sz="2000" dirty="0">
              <a:solidFill>
                <a:schemeClr val="tx1"/>
              </a:solidFill>
            </a:endParaRPr>
          </a:p>
          <a:p>
            <a:pPr lvl="1"/>
            <a:r>
              <a:rPr lang="en-US" sz="2000" dirty="0">
                <a:solidFill>
                  <a:schemeClr val="tx1"/>
                </a:solidFill>
              </a:rPr>
              <a:t>Spreading rumors about someone</a:t>
            </a:r>
            <a:endParaRPr lang="sk-SK" sz="2000" dirty="0">
              <a:solidFill>
                <a:schemeClr val="tx1"/>
              </a:solidFill>
            </a:endParaRPr>
          </a:p>
          <a:p>
            <a:pPr lvl="1"/>
            <a:r>
              <a:rPr lang="en-US" sz="2000" dirty="0">
                <a:solidFill>
                  <a:schemeClr val="tx1"/>
                </a:solidFill>
              </a:rPr>
              <a:t>Embarrassing someone in public</a:t>
            </a:r>
            <a:endParaRPr lang="sk-SK" sz="2000" dirty="0">
              <a:solidFill>
                <a:schemeClr val="tx1"/>
              </a:solidFill>
            </a:endParaRPr>
          </a:p>
        </p:txBody>
      </p:sp>
      <p:sp>
        <p:nvSpPr>
          <p:cNvPr id="4" name="Zástupný symbol obsahu 3"/>
          <p:cNvSpPr>
            <a:spLocks noGrp="1"/>
          </p:cNvSpPr>
          <p:nvPr>
            <p:ph sz="half" idx="2"/>
          </p:nvPr>
        </p:nvSpPr>
        <p:spPr/>
        <p:txBody>
          <a:bodyPr/>
          <a:lstStyle/>
          <a:p>
            <a:pPr lvl="0"/>
            <a:r>
              <a:rPr lang="en-US" b="1" dirty="0">
                <a:solidFill>
                  <a:schemeClr val="tx1"/>
                </a:solidFill>
              </a:rPr>
              <a:t>Physical bullying </a:t>
            </a:r>
            <a:r>
              <a:rPr lang="en-US" dirty="0">
                <a:solidFill>
                  <a:schemeClr val="tx1"/>
                </a:solidFill>
              </a:rPr>
              <a:t>involves hurting a person’s body or possessions. Physical bullying includes:</a:t>
            </a:r>
            <a:endParaRPr lang="sk-SK" dirty="0">
              <a:solidFill>
                <a:schemeClr val="tx1"/>
              </a:solidFill>
            </a:endParaRPr>
          </a:p>
          <a:p>
            <a:pPr lvl="1"/>
            <a:r>
              <a:rPr lang="en-US" sz="2000" dirty="0">
                <a:solidFill>
                  <a:schemeClr val="tx1"/>
                </a:solidFill>
              </a:rPr>
              <a:t>Hitting/kicking/pinching</a:t>
            </a:r>
            <a:endParaRPr lang="sk-SK" sz="2000" dirty="0">
              <a:solidFill>
                <a:schemeClr val="tx1"/>
              </a:solidFill>
            </a:endParaRPr>
          </a:p>
          <a:p>
            <a:pPr lvl="1"/>
            <a:r>
              <a:rPr lang="en-US" sz="2000" dirty="0">
                <a:solidFill>
                  <a:schemeClr val="tx1"/>
                </a:solidFill>
              </a:rPr>
              <a:t>Spitting</a:t>
            </a:r>
            <a:endParaRPr lang="sk-SK" sz="2000" dirty="0">
              <a:solidFill>
                <a:schemeClr val="tx1"/>
              </a:solidFill>
            </a:endParaRPr>
          </a:p>
          <a:p>
            <a:pPr lvl="1"/>
            <a:r>
              <a:rPr lang="en-US" sz="2000" dirty="0">
                <a:solidFill>
                  <a:schemeClr val="tx1"/>
                </a:solidFill>
              </a:rPr>
              <a:t>Tripping/pushing</a:t>
            </a:r>
            <a:endParaRPr lang="sk-SK" sz="2000" dirty="0">
              <a:solidFill>
                <a:schemeClr val="tx1"/>
              </a:solidFill>
            </a:endParaRPr>
          </a:p>
          <a:p>
            <a:pPr lvl="1"/>
            <a:r>
              <a:rPr lang="en-US" sz="2000" dirty="0">
                <a:solidFill>
                  <a:schemeClr val="tx1"/>
                </a:solidFill>
              </a:rPr>
              <a:t>Taking or breaking someone’s things</a:t>
            </a:r>
            <a:endParaRPr lang="sk-SK" sz="2000" dirty="0">
              <a:solidFill>
                <a:schemeClr val="tx1"/>
              </a:solidFill>
            </a:endParaRPr>
          </a:p>
          <a:p>
            <a:pPr lvl="1"/>
            <a:r>
              <a:rPr lang="en-US" sz="2000" dirty="0">
                <a:solidFill>
                  <a:schemeClr val="tx1"/>
                </a:solidFill>
              </a:rPr>
              <a:t>Making mean or rude hand gestures</a:t>
            </a:r>
            <a:endParaRPr lang="sk-SK" sz="2000" dirty="0">
              <a:solidFill>
                <a:schemeClr val="tx1"/>
              </a:solidFill>
            </a:endParaRPr>
          </a:p>
          <a:p>
            <a:endParaRPr lang="sk-SK" dirty="0"/>
          </a:p>
        </p:txBody>
      </p:sp>
    </p:spTree>
    <p:extLst>
      <p:ext uri="{BB962C8B-B14F-4D97-AF65-F5344CB8AC3E}">
        <p14:creationId xmlns:p14="http://schemas.microsoft.com/office/powerpoint/2010/main" val="3066779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Cyberbullying</a:t>
            </a:r>
            <a:endParaRPr lang="sk-SK" dirty="0"/>
          </a:p>
        </p:txBody>
      </p:sp>
      <p:sp>
        <p:nvSpPr>
          <p:cNvPr id="3" name="Zástupný symbol obsahu 2"/>
          <p:cNvSpPr>
            <a:spLocks noGrp="1"/>
          </p:cNvSpPr>
          <p:nvPr>
            <p:ph sz="half" idx="1"/>
          </p:nvPr>
        </p:nvSpPr>
        <p:spPr>
          <a:xfrm>
            <a:off x="1257300" y="2285999"/>
            <a:ext cx="4800600" cy="4011283"/>
          </a:xfrm>
        </p:spPr>
        <p:txBody>
          <a:bodyPr>
            <a:noAutofit/>
          </a:bodyPr>
          <a:lstStyle/>
          <a:p>
            <a:r>
              <a:rPr lang="en-US" sz="1800" dirty="0">
                <a:solidFill>
                  <a:schemeClr val="tx1"/>
                </a:solidFill>
              </a:rPr>
              <a:t>Cyberbullying is bullying that takes place over digital devices like cell phones, computers, and tablets. Cyberbullying can occur through SMS, Text, and apps, or online in social media, forums, or gaming where people can view, participate in, or share content. Cyberbullying includes sending, posting, or sharing negative, harmful, false, or mean content about someone else. It can include sharing personal or private information about someone else causing embarrassment or humiliation. Some cyberbullying crosses the line into unlawful or criminal behavior.</a:t>
            </a:r>
            <a:endParaRPr lang="sk-SK" sz="1800" dirty="0">
              <a:solidFill>
                <a:schemeClr val="tx1"/>
              </a:solidFill>
            </a:endParaRPr>
          </a:p>
        </p:txBody>
      </p:sp>
      <p:sp>
        <p:nvSpPr>
          <p:cNvPr id="4" name="Zástupný symbol obsahu 3"/>
          <p:cNvSpPr>
            <a:spLocks noGrp="1"/>
          </p:cNvSpPr>
          <p:nvPr>
            <p:ph sz="half" idx="2"/>
          </p:nvPr>
        </p:nvSpPr>
        <p:spPr/>
        <p:txBody>
          <a:bodyPr>
            <a:normAutofit lnSpcReduction="10000"/>
          </a:bodyPr>
          <a:lstStyle/>
          <a:p>
            <a:r>
              <a:rPr lang="sk-SK" dirty="0" err="1">
                <a:solidFill>
                  <a:schemeClr val="tx1"/>
                </a:solidFill>
              </a:rPr>
              <a:t>The</a:t>
            </a:r>
            <a:r>
              <a:rPr lang="sk-SK" dirty="0">
                <a:solidFill>
                  <a:schemeClr val="tx1"/>
                </a:solidFill>
              </a:rPr>
              <a:t> most </a:t>
            </a:r>
            <a:r>
              <a:rPr lang="sk-SK" dirty="0" err="1">
                <a:solidFill>
                  <a:schemeClr val="tx1"/>
                </a:solidFill>
              </a:rPr>
              <a:t>common</a:t>
            </a:r>
            <a:r>
              <a:rPr lang="sk-SK" dirty="0">
                <a:solidFill>
                  <a:schemeClr val="tx1"/>
                </a:solidFill>
              </a:rPr>
              <a:t> </a:t>
            </a:r>
            <a:r>
              <a:rPr lang="sk-SK" dirty="0" err="1">
                <a:solidFill>
                  <a:schemeClr val="tx1"/>
                </a:solidFill>
              </a:rPr>
              <a:t>places</a:t>
            </a:r>
            <a:r>
              <a:rPr lang="sk-SK" dirty="0">
                <a:solidFill>
                  <a:schemeClr val="tx1"/>
                </a:solidFill>
              </a:rPr>
              <a:t> </a:t>
            </a:r>
            <a:r>
              <a:rPr lang="sk-SK" dirty="0" err="1">
                <a:solidFill>
                  <a:schemeClr val="tx1"/>
                </a:solidFill>
              </a:rPr>
              <a:t>where</a:t>
            </a:r>
            <a:r>
              <a:rPr lang="sk-SK" dirty="0">
                <a:solidFill>
                  <a:schemeClr val="tx1"/>
                </a:solidFill>
              </a:rPr>
              <a:t> </a:t>
            </a:r>
            <a:r>
              <a:rPr lang="sk-SK" dirty="0" err="1">
                <a:solidFill>
                  <a:schemeClr val="tx1"/>
                </a:solidFill>
              </a:rPr>
              <a:t>cyberbullying</a:t>
            </a:r>
            <a:r>
              <a:rPr lang="sk-SK" dirty="0">
                <a:solidFill>
                  <a:schemeClr val="tx1"/>
                </a:solidFill>
              </a:rPr>
              <a:t> </a:t>
            </a:r>
            <a:r>
              <a:rPr lang="sk-SK" dirty="0" err="1">
                <a:solidFill>
                  <a:schemeClr val="tx1"/>
                </a:solidFill>
              </a:rPr>
              <a:t>occurs</a:t>
            </a:r>
            <a:r>
              <a:rPr lang="sk-SK" dirty="0">
                <a:solidFill>
                  <a:schemeClr val="tx1"/>
                </a:solidFill>
              </a:rPr>
              <a:t> are:</a:t>
            </a:r>
          </a:p>
          <a:p>
            <a:r>
              <a:rPr lang="sk-SK" dirty="0" err="1">
                <a:solidFill>
                  <a:schemeClr val="tx1"/>
                </a:solidFill>
              </a:rPr>
              <a:t>Social</a:t>
            </a:r>
            <a:r>
              <a:rPr lang="sk-SK" dirty="0">
                <a:solidFill>
                  <a:schemeClr val="tx1"/>
                </a:solidFill>
              </a:rPr>
              <a:t> </a:t>
            </a:r>
            <a:r>
              <a:rPr lang="sk-SK" dirty="0" err="1">
                <a:solidFill>
                  <a:schemeClr val="tx1"/>
                </a:solidFill>
              </a:rPr>
              <a:t>Media</a:t>
            </a:r>
            <a:r>
              <a:rPr lang="sk-SK" dirty="0">
                <a:solidFill>
                  <a:schemeClr val="tx1"/>
                </a:solidFill>
              </a:rPr>
              <a:t>, </a:t>
            </a:r>
            <a:r>
              <a:rPr lang="sk-SK" dirty="0" err="1">
                <a:solidFill>
                  <a:schemeClr val="tx1"/>
                </a:solidFill>
              </a:rPr>
              <a:t>such</a:t>
            </a:r>
            <a:r>
              <a:rPr lang="sk-SK" dirty="0">
                <a:solidFill>
                  <a:schemeClr val="tx1"/>
                </a:solidFill>
              </a:rPr>
              <a:t> as Facebook, </a:t>
            </a:r>
            <a:r>
              <a:rPr lang="sk-SK" dirty="0" err="1">
                <a:solidFill>
                  <a:schemeClr val="tx1"/>
                </a:solidFill>
              </a:rPr>
              <a:t>Instagram</a:t>
            </a:r>
            <a:r>
              <a:rPr lang="sk-SK" dirty="0">
                <a:solidFill>
                  <a:schemeClr val="tx1"/>
                </a:solidFill>
              </a:rPr>
              <a:t>, </a:t>
            </a:r>
            <a:r>
              <a:rPr lang="sk-SK" dirty="0" err="1">
                <a:solidFill>
                  <a:schemeClr val="tx1"/>
                </a:solidFill>
              </a:rPr>
              <a:t>Snapchat</a:t>
            </a:r>
            <a:r>
              <a:rPr lang="sk-SK" dirty="0">
                <a:solidFill>
                  <a:schemeClr val="tx1"/>
                </a:solidFill>
              </a:rPr>
              <a:t>, and Twitter</a:t>
            </a:r>
          </a:p>
          <a:p>
            <a:r>
              <a:rPr lang="sk-SK" dirty="0">
                <a:solidFill>
                  <a:schemeClr val="tx1"/>
                </a:solidFill>
              </a:rPr>
              <a:t>SMS (</a:t>
            </a:r>
            <a:r>
              <a:rPr lang="sk-SK" dirty="0" err="1">
                <a:solidFill>
                  <a:schemeClr val="tx1"/>
                </a:solidFill>
              </a:rPr>
              <a:t>Short</a:t>
            </a:r>
            <a:r>
              <a:rPr lang="sk-SK" dirty="0">
                <a:solidFill>
                  <a:schemeClr val="tx1"/>
                </a:solidFill>
              </a:rPr>
              <a:t> </a:t>
            </a:r>
            <a:r>
              <a:rPr lang="sk-SK" dirty="0" err="1">
                <a:solidFill>
                  <a:schemeClr val="tx1"/>
                </a:solidFill>
              </a:rPr>
              <a:t>Message</a:t>
            </a:r>
            <a:r>
              <a:rPr lang="sk-SK" dirty="0">
                <a:solidFill>
                  <a:schemeClr val="tx1"/>
                </a:solidFill>
              </a:rPr>
              <a:t> Service) </a:t>
            </a:r>
            <a:r>
              <a:rPr lang="sk-SK" dirty="0" err="1">
                <a:solidFill>
                  <a:schemeClr val="tx1"/>
                </a:solidFill>
              </a:rPr>
              <a:t>also</a:t>
            </a:r>
            <a:r>
              <a:rPr lang="sk-SK" dirty="0">
                <a:solidFill>
                  <a:schemeClr val="tx1"/>
                </a:solidFill>
              </a:rPr>
              <a:t> </a:t>
            </a:r>
            <a:r>
              <a:rPr lang="sk-SK" dirty="0" err="1">
                <a:solidFill>
                  <a:schemeClr val="tx1"/>
                </a:solidFill>
              </a:rPr>
              <a:t>known</a:t>
            </a:r>
            <a:r>
              <a:rPr lang="sk-SK" dirty="0">
                <a:solidFill>
                  <a:schemeClr val="tx1"/>
                </a:solidFill>
              </a:rPr>
              <a:t> as Text </a:t>
            </a:r>
            <a:r>
              <a:rPr lang="sk-SK" dirty="0" err="1">
                <a:solidFill>
                  <a:schemeClr val="tx1"/>
                </a:solidFill>
              </a:rPr>
              <a:t>Message</a:t>
            </a:r>
            <a:r>
              <a:rPr lang="sk-SK" dirty="0">
                <a:solidFill>
                  <a:schemeClr val="tx1"/>
                </a:solidFill>
              </a:rPr>
              <a:t> </a:t>
            </a:r>
            <a:r>
              <a:rPr lang="sk-SK" dirty="0" err="1">
                <a:solidFill>
                  <a:schemeClr val="tx1"/>
                </a:solidFill>
              </a:rPr>
              <a:t>sent</a:t>
            </a:r>
            <a:r>
              <a:rPr lang="sk-SK" dirty="0">
                <a:solidFill>
                  <a:schemeClr val="tx1"/>
                </a:solidFill>
              </a:rPr>
              <a:t> </a:t>
            </a:r>
            <a:r>
              <a:rPr lang="sk-SK" dirty="0" err="1">
                <a:solidFill>
                  <a:schemeClr val="tx1"/>
                </a:solidFill>
              </a:rPr>
              <a:t>through</a:t>
            </a:r>
            <a:r>
              <a:rPr lang="sk-SK" dirty="0">
                <a:solidFill>
                  <a:schemeClr val="tx1"/>
                </a:solidFill>
              </a:rPr>
              <a:t> </a:t>
            </a:r>
            <a:r>
              <a:rPr lang="sk-SK" dirty="0" err="1">
                <a:solidFill>
                  <a:schemeClr val="tx1"/>
                </a:solidFill>
              </a:rPr>
              <a:t>devices</a:t>
            </a:r>
            <a:endParaRPr lang="sk-SK" dirty="0">
              <a:solidFill>
                <a:schemeClr val="tx1"/>
              </a:solidFill>
            </a:endParaRPr>
          </a:p>
          <a:p>
            <a:r>
              <a:rPr lang="sk-SK" dirty="0" err="1">
                <a:solidFill>
                  <a:schemeClr val="tx1"/>
                </a:solidFill>
              </a:rPr>
              <a:t>Instant</a:t>
            </a:r>
            <a:r>
              <a:rPr lang="sk-SK" dirty="0">
                <a:solidFill>
                  <a:schemeClr val="tx1"/>
                </a:solidFill>
              </a:rPr>
              <a:t> </a:t>
            </a:r>
            <a:r>
              <a:rPr lang="sk-SK" dirty="0" err="1">
                <a:solidFill>
                  <a:schemeClr val="tx1"/>
                </a:solidFill>
              </a:rPr>
              <a:t>Message</a:t>
            </a:r>
            <a:r>
              <a:rPr lang="sk-SK" dirty="0">
                <a:solidFill>
                  <a:schemeClr val="tx1"/>
                </a:solidFill>
              </a:rPr>
              <a:t> (</a:t>
            </a:r>
            <a:r>
              <a:rPr lang="sk-SK" dirty="0" err="1">
                <a:solidFill>
                  <a:schemeClr val="tx1"/>
                </a:solidFill>
              </a:rPr>
              <a:t>via</a:t>
            </a:r>
            <a:r>
              <a:rPr lang="sk-SK" dirty="0">
                <a:solidFill>
                  <a:schemeClr val="tx1"/>
                </a:solidFill>
              </a:rPr>
              <a:t> </a:t>
            </a:r>
            <a:r>
              <a:rPr lang="sk-SK" dirty="0" err="1">
                <a:solidFill>
                  <a:schemeClr val="tx1"/>
                </a:solidFill>
              </a:rPr>
              <a:t>devices</a:t>
            </a:r>
            <a:r>
              <a:rPr lang="sk-SK" dirty="0">
                <a:solidFill>
                  <a:schemeClr val="tx1"/>
                </a:solidFill>
              </a:rPr>
              <a:t>, email provider </a:t>
            </a:r>
            <a:r>
              <a:rPr lang="sk-SK" dirty="0" err="1">
                <a:solidFill>
                  <a:schemeClr val="tx1"/>
                </a:solidFill>
              </a:rPr>
              <a:t>services</a:t>
            </a:r>
            <a:r>
              <a:rPr lang="sk-SK" dirty="0">
                <a:solidFill>
                  <a:schemeClr val="tx1"/>
                </a:solidFill>
              </a:rPr>
              <a:t>, </a:t>
            </a:r>
            <a:r>
              <a:rPr lang="sk-SK" dirty="0" err="1">
                <a:solidFill>
                  <a:schemeClr val="tx1"/>
                </a:solidFill>
              </a:rPr>
              <a:t>apps</a:t>
            </a:r>
            <a:r>
              <a:rPr lang="sk-SK" dirty="0">
                <a:solidFill>
                  <a:schemeClr val="tx1"/>
                </a:solidFill>
              </a:rPr>
              <a:t>, and </a:t>
            </a:r>
            <a:r>
              <a:rPr lang="sk-SK" dirty="0" err="1">
                <a:solidFill>
                  <a:schemeClr val="tx1"/>
                </a:solidFill>
              </a:rPr>
              <a:t>social</a:t>
            </a:r>
            <a:r>
              <a:rPr lang="sk-SK" dirty="0">
                <a:solidFill>
                  <a:schemeClr val="tx1"/>
                </a:solidFill>
              </a:rPr>
              <a:t> </a:t>
            </a:r>
            <a:r>
              <a:rPr lang="sk-SK" dirty="0" err="1">
                <a:solidFill>
                  <a:schemeClr val="tx1"/>
                </a:solidFill>
              </a:rPr>
              <a:t>media</a:t>
            </a:r>
            <a:r>
              <a:rPr lang="sk-SK" dirty="0">
                <a:solidFill>
                  <a:schemeClr val="tx1"/>
                </a:solidFill>
              </a:rPr>
              <a:t> </a:t>
            </a:r>
            <a:r>
              <a:rPr lang="sk-SK" dirty="0" err="1">
                <a:solidFill>
                  <a:schemeClr val="tx1"/>
                </a:solidFill>
              </a:rPr>
              <a:t>messaging</a:t>
            </a:r>
            <a:r>
              <a:rPr lang="sk-SK" dirty="0">
                <a:solidFill>
                  <a:schemeClr val="tx1"/>
                </a:solidFill>
              </a:rPr>
              <a:t> </a:t>
            </a:r>
            <a:r>
              <a:rPr lang="sk-SK" dirty="0" err="1">
                <a:solidFill>
                  <a:schemeClr val="tx1"/>
                </a:solidFill>
              </a:rPr>
              <a:t>features</a:t>
            </a:r>
            <a:r>
              <a:rPr lang="sk-SK" dirty="0">
                <a:solidFill>
                  <a:schemeClr val="tx1"/>
                </a:solidFill>
              </a:rPr>
              <a:t>)</a:t>
            </a:r>
          </a:p>
          <a:p>
            <a:r>
              <a:rPr lang="sk-SK" dirty="0">
                <a:solidFill>
                  <a:schemeClr val="tx1"/>
                </a:solidFill>
              </a:rPr>
              <a:t>Email</a:t>
            </a:r>
          </a:p>
          <a:p>
            <a:endParaRPr lang="sk-SK" dirty="0"/>
          </a:p>
        </p:txBody>
      </p:sp>
      <p:pic>
        <p:nvPicPr>
          <p:cNvPr id="5" name="Picture 5" descr="A picture containing person, outdoor, standing, grass&#10;&#10;Description generated with very high confidence">
            <a:extLst>
              <a:ext uri="{FF2B5EF4-FFF2-40B4-BE49-F238E27FC236}">
                <a16:creationId xmlns:a16="http://schemas.microsoft.com/office/drawing/2014/main" xmlns="" id="{2323A67C-C1DD-4D15-B739-A236D051B840}"/>
              </a:ext>
            </a:extLst>
          </p:cNvPr>
          <p:cNvPicPr>
            <a:picLocks noChangeAspect="1"/>
          </p:cNvPicPr>
          <p:nvPr/>
        </p:nvPicPr>
        <p:blipFill>
          <a:blip r:embed="rId2"/>
          <a:stretch>
            <a:fillRect/>
          </a:stretch>
        </p:blipFill>
        <p:spPr>
          <a:xfrm>
            <a:off x="7052154" y="168423"/>
            <a:ext cx="3432132" cy="1907400"/>
          </a:xfrm>
          <a:prstGeom prst="rect">
            <a:avLst/>
          </a:prstGeom>
        </p:spPr>
      </p:pic>
    </p:spTree>
    <p:extLst>
      <p:ext uri="{BB962C8B-B14F-4D97-AF65-F5344CB8AC3E}">
        <p14:creationId xmlns:p14="http://schemas.microsoft.com/office/powerpoint/2010/main" val="4011132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There</a:t>
            </a:r>
            <a:r>
              <a:rPr lang="sk-SK" dirty="0"/>
              <a:t> are 3 </a:t>
            </a:r>
            <a:r>
              <a:rPr lang="sk-SK" dirty="0" err="1"/>
              <a:t>questions</a:t>
            </a:r>
            <a:r>
              <a:rPr lang="sk-SK" dirty="0"/>
              <a:t>: </a:t>
            </a:r>
            <a:r>
              <a:rPr lang="sk-SK" dirty="0" err="1"/>
              <a:t>When</a:t>
            </a:r>
            <a:r>
              <a:rPr lang="sk-SK" dirty="0"/>
              <a:t>?</a:t>
            </a:r>
          </a:p>
        </p:txBody>
      </p:sp>
      <p:sp>
        <p:nvSpPr>
          <p:cNvPr id="3" name="Zástupný symbol obsahu 2"/>
          <p:cNvSpPr>
            <a:spLocks noGrp="1"/>
          </p:cNvSpPr>
          <p:nvPr>
            <p:ph sz="half" idx="1"/>
          </p:nvPr>
        </p:nvSpPr>
        <p:spPr/>
        <p:txBody>
          <a:bodyPr/>
          <a:lstStyle/>
          <a:p>
            <a:r>
              <a:rPr lang="sk-SK" sz="4800" dirty="0" err="1">
                <a:solidFill>
                  <a:schemeClr val="tx1"/>
                </a:solidFill>
              </a:rPr>
              <a:t>When</a:t>
            </a:r>
            <a:r>
              <a:rPr lang="sk-SK" sz="4800" dirty="0">
                <a:solidFill>
                  <a:schemeClr val="tx1"/>
                </a:solidFill>
              </a:rPr>
              <a:t>?</a:t>
            </a:r>
          </a:p>
          <a:p>
            <a:r>
              <a:rPr lang="sk-SK" sz="4800" dirty="0" err="1">
                <a:solidFill>
                  <a:schemeClr val="tx1"/>
                </a:solidFill>
              </a:rPr>
              <a:t>Who</a:t>
            </a:r>
            <a:r>
              <a:rPr lang="sk-SK" sz="4800" dirty="0">
                <a:solidFill>
                  <a:schemeClr val="tx1"/>
                </a:solidFill>
              </a:rPr>
              <a:t>?</a:t>
            </a:r>
          </a:p>
          <a:p>
            <a:r>
              <a:rPr lang="sk-SK" sz="4800" dirty="0" err="1">
                <a:solidFill>
                  <a:schemeClr val="tx1"/>
                </a:solidFill>
              </a:rPr>
              <a:t>Why</a:t>
            </a:r>
            <a:r>
              <a:rPr lang="sk-SK" sz="4800" dirty="0">
                <a:solidFill>
                  <a:schemeClr val="tx1"/>
                </a:solidFill>
              </a:rPr>
              <a:t>?</a:t>
            </a:r>
          </a:p>
          <a:p>
            <a:endParaRPr lang="sk-SK" dirty="0"/>
          </a:p>
        </p:txBody>
      </p:sp>
      <p:sp>
        <p:nvSpPr>
          <p:cNvPr id="4" name="Zástupný symbol obsahu 3"/>
          <p:cNvSpPr>
            <a:spLocks noGrp="1"/>
          </p:cNvSpPr>
          <p:nvPr>
            <p:ph sz="half" idx="2"/>
          </p:nvPr>
        </p:nvSpPr>
        <p:spPr/>
        <p:txBody>
          <a:bodyPr/>
          <a:lstStyle/>
          <a:p>
            <a:r>
              <a:rPr lang="en-US" dirty="0">
                <a:solidFill>
                  <a:schemeClr val="tx1"/>
                </a:solidFill>
              </a:rPr>
              <a:t>Bullying can occur during or after school hours. While most reported bullying happens in the school building, a significant percentage also happens in places like on the playground or the bus. It can also happen travelling to or from school, in the youth’s neighborhood, or on the Internet.</a:t>
            </a:r>
            <a:endParaRPr lang="sk-SK" dirty="0">
              <a:solidFill>
                <a:schemeClr val="tx1"/>
              </a:solidFill>
            </a:endParaRPr>
          </a:p>
          <a:p>
            <a:endParaRPr lang="sk-SK" dirty="0"/>
          </a:p>
        </p:txBody>
      </p:sp>
    </p:spTree>
    <p:extLst>
      <p:ext uri="{BB962C8B-B14F-4D97-AF65-F5344CB8AC3E}">
        <p14:creationId xmlns:p14="http://schemas.microsoft.com/office/powerpoint/2010/main" val="7884272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Who</a:t>
            </a:r>
            <a:r>
              <a:rPr lang="sk-SK" dirty="0"/>
              <a:t>?</a:t>
            </a:r>
          </a:p>
        </p:txBody>
      </p:sp>
      <p:sp>
        <p:nvSpPr>
          <p:cNvPr id="3" name="Zástupný symbol obsahu 2"/>
          <p:cNvSpPr>
            <a:spLocks noGrp="1"/>
          </p:cNvSpPr>
          <p:nvPr>
            <p:ph sz="half" idx="1"/>
          </p:nvPr>
        </p:nvSpPr>
        <p:spPr/>
        <p:txBody>
          <a:bodyPr/>
          <a:lstStyle/>
          <a:p>
            <a:r>
              <a:rPr lang="en-US" dirty="0">
                <a:solidFill>
                  <a:schemeClr val="tx1"/>
                </a:solidFill>
              </a:rPr>
              <a:t>Bullying can affect </a:t>
            </a:r>
            <a:r>
              <a:rPr lang="en-US" dirty="0" err="1">
                <a:solidFill>
                  <a:schemeClr val="tx1"/>
                </a:solidFill>
              </a:rPr>
              <a:t>everyo</a:t>
            </a:r>
            <a:r>
              <a:rPr lang="sk-SK" dirty="0" err="1">
                <a:solidFill>
                  <a:schemeClr val="tx1"/>
                </a:solidFill>
              </a:rPr>
              <a:t>ne</a:t>
            </a:r>
            <a:r>
              <a:rPr lang="sk-SK" dirty="0">
                <a:solidFill>
                  <a:schemeClr val="tx1"/>
                </a:solidFill>
              </a:rPr>
              <a:t>: </a:t>
            </a:r>
            <a:r>
              <a:rPr lang="en-US" dirty="0">
                <a:solidFill>
                  <a:schemeClr val="tx1"/>
                </a:solidFill>
              </a:rPr>
              <a:t>those who are bullied, those who bully, and those who witness bullying. Bullying is linked to many negative outcomes including impacts on mental health, substance use, and suicide. </a:t>
            </a:r>
            <a:endParaRPr lang="sk-SK" dirty="0">
              <a:solidFill>
                <a:schemeClr val="tx1"/>
              </a:solidFill>
            </a:endParaRPr>
          </a:p>
        </p:txBody>
      </p:sp>
      <p:pic>
        <p:nvPicPr>
          <p:cNvPr id="5" name="Picture 5" descr="A group of people looking at the camera&#10;&#10;Description generated with very high confidence">
            <a:extLst>
              <a:ext uri="{FF2B5EF4-FFF2-40B4-BE49-F238E27FC236}">
                <a16:creationId xmlns:a16="http://schemas.microsoft.com/office/drawing/2014/main" xmlns="" id="{B1B5AAE2-D57E-4177-A08E-4A6F6749BC35}"/>
              </a:ext>
            </a:extLst>
          </p:cNvPr>
          <p:cNvPicPr>
            <a:picLocks noGrp="1" noChangeAspect="1"/>
          </p:cNvPicPr>
          <p:nvPr>
            <p:ph sz="half" idx="2"/>
          </p:nvPr>
        </p:nvPicPr>
        <p:blipFill>
          <a:blip r:embed="rId2"/>
          <a:stretch>
            <a:fillRect/>
          </a:stretch>
        </p:blipFill>
        <p:spPr>
          <a:xfrm>
            <a:off x="6647796" y="2495550"/>
            <a:ext cx="4800600" cy="3200400"/>
          </a:xfrm>
          <a:prstGeom prst="rect">
            <a:avLst/>
          </a:prstGeom>
        </p:spPr>
      </p:pic>
    </p:spTree>
    <p:extLst>
      <p:ext uri="{BB962C8B-B14F-4D97-AF65-F5344CB8AC3E}">
        <p14:creationId xmlns:p14="http://schemas.microsoft.com/office/powerpoint/2010/main" val="2533087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err="1"/>
              <a:t>Kids</a:t>
            </a:r>
            <a:r>
              <a:rPr lang="sk-SK" b="1" dirty="0"/>
              <a:t> </a:t>
            </a:r>
            <a:r>
              <a:rPr lang="sk-SK" b="1" dirty="0" err="1"/>
              <a:t>Who</a:t>
            </a:r>
            <a:r>
              <a:rPr lang="sk-SK" b="1" dirty="0"/>
              <a:t> are </a:t>
            </a:r>
            <a:r>
              <a:rPr lang="sk-SK" b="1" dirty="0" err="1"/>
              <a:t>Bullied</a:t>
            </a:r>
            <a:endParaRPr lang="sk-SK" b="1" dirty="0"/>
          </a:p>
        </p:txBody>
      </p:sp>
      <p:sp>
        <p:nvSpPr>
          <p:cNvPr id="3" name="Zástupný symbol obsahu 2"/>
          <p:cNvSpPr>
            <a:spLocks noGrp="1"/>
          </p:cNvSpPr>
          <p:nvPr>
            <p:ph idx="1"/>
          </p:nvPr>
        </p:nvSpPr>
        <p:spPr/>
        <p:txBody>
          <a:bodyPr>
            <a:normAutofit lnSpcReduction="10000"/>
          </a:bodyPr>
          <a:lstStyle/>
          <a:p>
            <a:r>
              <a:rPr lang="en-US" dirty="0">
                <a:solidFill>
                  <a:schemeClr val="tx1"/>
                </a:solidFill>
              </a:rPr>
              <a:t>Kids who are bullied can experience negative physical, school, and mental health issues. Kids who are bullied are more likely to experience:</a:t>
            </a:r>
            <a:endParaRPr lang="sk-SK" dirty="0">
              <a:solidFill>
                <a:schemeClr val="tx1"/>
              </a:solidFill>
            </a:endParaRPr>
          </a:p>
          <a:p>
            <a:r>
              <a:rPr lang="en-US" dirty="0">
                <a:solidFill>
                  <a:schemeClr val="tx1"/>
                </a:solidFill>
              </a:rPr>
              <a:t>Depression and anxiety, increased feelings of sadness and loneliness, changes in sleep and eating patterns, and loss of interest in activities they used to enjoy. These issues may persist into adulthood.</a:t>
            </a:r>
          </a:p>
          <a:p>
            <a:r>
              <a:rPr lang="en-US" dirty="0">
                <a:solidFill>
                  <a:schemeClr val="tx1"/>
                </a:solidFill>
              </a:rPr>
              <a:t>Health complaints</a:t>
            </a:r>
          </a:p>
          <a:p>
            <a:r>
              <a:rPr lang="en-US" dirty="0">
                <a:solidFill>
                  <a:schemeClr val="tx1"/>
                </a:solidFill>
              </a:rPr>
              <a:t>Decreased academic achievement—GPA and standardized test scores—and school participation. They are more likely to miss, skip, or drop out of school.</a:t>
            </a:r>
          </a:p>
          <a:p>
            <a:r>
              <a:rPr lang="en-US" dirty="0">
                <a:solidFill>
                  <a:schemeClr val="tx1"/>
                </a:solidFill>
              </a:rPr>
              <a:t>A very small number of bullied children might retaliate through extremely violent measures. In 12 of 15 school shooting cases, the shooters had a history of being bullied.</a:t>
            </a:r>
          </a:p>
          <a:p>
            <a:endParaRPr lang="sk-SK" dirty="0"/>
          </a:p>
        </p:txBody>
      </p:sp>
    </p:spTree>
    <p:extLst>
      <p:ext uri="{BB962C8B-B14F-4D97-AF65-F5344CB8AC3E}">
        <p14:creationId xmlns:p14="http://schemas.microsoft.com/office/powerpoint/2010/main" val="2154485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err="1"/>
              <a:t>Kids</a:t>
            </a:r>
            <a:r>
              <a:rPr lang="sk-SK" b="1" dirty="0"/>
              <a:t> </a:t>
            </a:r>
            <a:r>
              <a:rPr lang="sk-SK" b="1" dirty="0" err="1"/>
              <a:t>Who</a:t>
            </a:r>
            <a:r>
              <a:rPr lang="sk-SK" b="1" dirty="0"/>
              <a:t> </a:t>
            </a:r>
            <a:r>
              <a:rPr lang="sk-SK" b="1" dirty="0" err="1"/>
              <a:t>Bully</a:t>
            </a:r>
            <a:r>
              <a:rPr lang="sk-SK" b="1" dirty="0"/>
              <a:t> </a:t>
            </a:r>
            <a:r>
              <a:rPr lang="sk-SK" b="1" dirty="0" err="1"/>
              <a:t>Others</a:t>
            </a:r>
            <a:r>
              <a:rPr lang="sk-SK" b="1" dirty="0"/>
              <a:t/>
            </a:r>
            <a:br>
              <a:rPr lang="sk-SK" b="1" dirty="0"/>
            </a:br>
            <a:endParaRPr lang="sk-SK" dirty="0"/>
          </a:p>
        </p:txBody>
      </p:sp>
      <p:sp>
        <p:nvSpPr>
          <p:cNvPr id="3" name="Zástupný symbol obsahu 2"/>
          <p:cNvSpPr>
            <a:spLocks noGrp="1"/>
          </p:cNvSpPr>
          <p:nvPr>
            <p:ph idx="1"/>
          </p:nvPr>
        </p:nvSpPr>
        <p:spPr/>
        <p:txBody>
          <a:bodyPr/>
          <a:lstStyle/>
          <a:p>
            <a:r>
              <a:rPr lang="en-US" dirty="0">
                <a:solidFill>
                  <a:schemeClr val="tx1"/>
                </a:solidFill>
              </a:rPr>
              <a:t>Kids who bully others can also engage in violent and other risky behaviors into adulthood. Kids who bully are more likely to:</a:t>
            </a:r>
          </a:p>
          <a:p>
            <a:r>
              <a:rPr lang="en-US" dirty="0">
                <a:solidFill>
                  <a:schemeClr val="tx1"/>
                </a:solidFill>
              </a:rPr>
              <a:t>Abuse alcohol and other drugs in adolescence and as adults</a:t>
            </a:r>
          </a:p>
          <a:p>
            <a:r>
              <a:rPr lang="en-US" dirty="0">
                <a:solidFill>
                  <a:schemeClr val="tx1"/>
                </a:solidFill>
              </a:rPr>
              <a:t>Get into fights, vandalize property, and drop out of school</a:t>
            </a:r>
          </a:p>
          <a:p>
            <a:r>
              <a:rPr lang="en-US" dirty="0">
                <a:solidFill>
                  <a:schemeClr val="tx1"/>
                </a:solidFill>
              </a:rPr>
              <a:t>Engage in early sexual activity</a:t>
            </a:r>
          </a:p>
          <a:p>
            <a:r>
              <a:rPr lang="en-US" dirty="0">
                <a:solidFill>
                  <a:schemeClr val="tx1"/>
                </a:solidFill>
              </a:rPr>
              <a:t>Have criminal convictions and traffic citations as adults </a:t>
            </a:r>
          </a:p>
          <a:p>
            <a:r>
              <a:rPr lang="en-US" dirty="0">
                <a:solidFill>
                  <a:schemeClr val="tx1"/>
                </a:solidFill>
              </a:rPr>
              <a:t>Be abusive toward their romantic partners, spouses, or children as adults</a:t>
            </a:r>
          </a:p>
          <a:p>
            <a:endParaRPr lang="sk-SK" dirty="0"/>
          </a:p>
        </p:txBody>
      </p:sp>
    </p:spTree>
    <p:extLst>
      <p:ext uri="{BB962C8B-B14F-4D97-AF65-F5344CB8AC3E}">
        <p14:creationId xmlns:p14="http://schemas.microsoft.com/office/powerpoint/2010/main" val="2995994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TM10001106[[fn=Odznak]]</Template>
  <TotalTime>88</TotalTime>
  <Words>1185</Words>
  <Application>Microsoft Office PowerPoint</Application>
  <PresentationFormat>Širokouhlá</PresentationFormat>
  <Paragraphs>101</Paragraphs>
  <Slides>16</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16</vt:i4>
      </vt:variant>
    </vt:vector>
  </HeadingPairs>
  <TitlesOfParts>
    <vt:vector size="20" baseType="lpstr">
      <vt:lpstr>Arial</vt:lpstr>
      <vt:lpstr>Gill Sans MT</vt:lpstr>
      <vt:lpstr>Impact</vt:lpstr>
      <vt:lpstr>Badge</vt:lpstr>
      <vt:lpstr>Bullying</vt:lpstr>
      <vt:lpstr>What is bullying?</vt:lpstr>
      <vt:lpstr>There are 4 types of bullying</vt:lpstr>
      <vt:lpstr>Social and physical bullying</vt:lpstr>
      <vt:lpstr>Cyberbullying</vt:lpstr>
      <vt:lpstr>There are 3 questions: When?</vt:lpstr>
      <vt:lpstr>Who?</vt:lpstr>
      <vt:lpstr>Kids Who are Bullied</vt:lpstr>
      <vt:lpstr>Kids Who Bully Others </vt:lpstr>
      <vt:lpstr>Kids who Assist and  Kids who Reinforce:</vt:lpstr>
      <vt:lpstr>Outsiders and Kids who Defend:</vt:lpstr>
      <vt:lpstr>Bystanders</vt:lpstr>
      <vt:lpstr>And Why?</vt:lpstr>
      <vt:lpstr>Prezentácia programu PowerPoint</vt:lpstr>
      <vt:lpstr>The Relationship between Bullying and Suicide </vt:lpstr>
      <vt:lpstr>Thanks for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dc:title>
  <dc:creator>Lucia Vlkolinská</dc:creator>
  <cp:lastModifiedBy>Lucia Vlkolinská</cp:lastModifiedBy>
  <cp:revision>44</cp:revision>
  <dcterms:created xsi:type="dcterms:W3CDTF">2019-09-22T15:59:38Z</dcterms:created>
  <dcterms:modified xsi:type="dcterms:W3CDTF">2019-10-08T03:35:56Z</dcterms:modified>
</cp:coreProperties>
</file>