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23DFAC-61C3-1646-3A7B-26A67740CB4C}" v="441" dt="2019-09-27T17:44:51.982"/>
    <p1510:client id="{8E2C8F7A-2001-8F1B-6D30-79FA31EBEA79}" v="383" dt="2019-09-28T05:27:10.7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1" d="100"/>
          <a:sy n="61" d="100"/>
        </p:scale>
        <p:origin x="78"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xmlns=""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xmlns="" id="{9925CCF1-92C0-4AF3-BFAF-4921631915AB}"/>
              </a:ext>
            </a:extLst>
          </p:cNvPr>
          <p:cNvSpPr>
            <a:spLocks noGrp="1"/>
          </p:cNvSpPr>
          <p:nvPr>
            <p:ph type="dt" sz="half" idx="10"/>
          </p:nvPr>
        </p:nvSpPr>
        <p:spPr/>
        <p:txBody>
          <a:bodyPr/>
          <a:lstStyle/>
          <a:p>
            <a:fld id="{9184DA70-C731-4C70-880D-CCD4705E623C}" type="datetime1">
              <a:rPr lang="en-US" smtClean="0"/>
              <a:t>10/3/2019</a:t>
            </a:fld>
            <a:endParaRPr lang="en-US" dirty="0"/>
          </a:p>
        </p:txBody>
      </p:sp>
      <p:sp>
        <p:nvSpPr>
          <p:cNvPr id="5" name="Footer Placeholder 4">
            <a:extLst>
              <a:ext uri="{FF2B5EF4-FFF2-40B4-BE49-F238E27FC236}">
                <a16:creationId xmlns:a16="http://schemas.microsoft.com/office/drawing/2014/main" xmlns=""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37529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7D5506EE-1026-4F35-9ACC-BD05BE0F9B36}"/>
              </a:ext>
            </a:extLst>
          </p:cNvPr>
          <p:cNvSpPr>
            <a:spLocks noGrp="1"/>
          </p:cNvSpPr>
          <p:nvPr>
            <p:ph type="dt" sz="half" idx="10"/>
          </p:nvPr>
        </p:nvSpPr>
        <p:spPr/>
        <p:txBody>
          <a:bodyPr/>
          <a:lstStyle/>
          <a:p>
            <a:fld id="{B612A279-0833-481D-8C56-F67FD0AC6C50}" type="datetime1">
              <a:rPr lang="en-US" smtClean="0"/>
              <a:t>10/3/2019</a:t>
            </a:fld>
            <a:endParaRPr lang="en-US" dirty="0"/>
          </a:p>
        </p:txBody>
      </p:sp>
      <p:sp>
        <p:nvSpPr>
          <p:cNvPr id="8" name="Footer Placeholder 7">
            <a:extLst>
              <a:ext uri="{FF2B5EF4-FFF2-40B4-BE49-F238E27FC236}">
                <a16:creationId xmlns:a16="http://schemas.microsoft.com/office/drawing/2014/main" xmlns=""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9402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AF33D6B0-F070-45C4-A472-19F432BE3932}"/>
              </a:ext>
            </a:extLst>
          </p:cNvPr>
          <p:cNvSpPr>
            <a:spLocks noGrp="1"/>
          </p:cNvSpPr>
          <p:nvPr>
            <p:ph type="dt" sz="half" idx="10"/>
          </p:nvPr>
        </p:nvSpPr>
        <p:spPr/>
        <p:txBody>
          <a:bodyPr/>
          <a:lstStyle/>
          <a:p>
            <a:fld id="{6587DA83-5663-4C9C-B9AA-0B40A3DAFF81}" type="datetime1">
              <a:rPr lang="en-US" smtClean="0"/>
              <a:t>10/3/2019</a:t>
            </a:fld>
            <a:endParaRPr lang="en-US" dirty="0"/>
          </a:p>
        </p:txBody>
      </p:sp>
      <p:sp>
        <p:nvSpPr>
          <p:cNvPr id="8" name="Footer Placeholder 7">
            <a:extLst>
              <a:ext uri="{FF2B5EF4-FFF2-40B4-BE49-F238E27FC236}">
                <a16:creationId xmlns:a16="http://schemas.microsoft.com/office/drawing/2014/main" xmlns=""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3642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54D8B55-9EA8-4B81-8E84-9B93B0A27559}"/>
              </a:ext>
            </a:extLst>
          </p:cNvPr>
          <p:cNvSpPr>
            <a:spLocks noGrp="1"/>
          </p:cNvSpPr>
          <p:nvPr>
            <p:ph type="dt" sz="half" idx="10"/>
          </p:nvPr>
        </p:nvSpPr>
        <p:spPr/>
        <p:txBody>
          <a:bodyPr/>
          <a:lstStyle/>
          <a:p>
            <a:fld id="{4BE1D723-8F53-4F53-90B0-1982A396982E}" type="datetime1">
              <a:rPr lang="en-US" smtClean="0"/>
              <a:t>10/3/2019</a:t>
            </a:fld>
            <a:endParaRPr lang="en-US" dirty="0"/>
          </a:p>
        </p:txBody>
      </p:sp>
      <p:sp>
        <p:nvSpPr>
          <p:cNvPr id="8" name="Footer Placeholder 7">
            <a:extLst>
              <a:ext uri="{FF2B5EF4-FFF2-40B4-BE49-F238E27FC236}">
                <a16:creationId xmlns:a16="http://schemas.microsoft.com/office/drawing/2014/main" xmlns=""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2123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xmlns=""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xmlns="" id="{AAF2E137-EC28-48F8-9198-1F02539029B6}"/>
              </a:ext>
            </a:extLst>
          </p:cNvPr>
          <p:cNvSpPr>
            <a:spLocks noGrp="1"/>
          </p:cNvSpPr>
          <p:nvPr>
            <p:ph type="dt" sz="half" idx="10"/>
          </p:nvPr>
        </p:nvSpPr>
        <p:spPr/>
        <p:txBody>
          <a:bodyPr/>
          <a:lstStyle/>
          <a:p>
            <a:fld id="{97669AF7-7BEB-44E4-9852-375E34362B5B}" type="datetime1">
              <a:rPr lang="en-US" smtClean="0"/>
              <a:t>10/3/2019</a:t>
            </a:fld>
            <a:endParaRPr lang="en-US" dirty="0"/>
          </a:p>
        </p:txBody>
      </p:sp>
      <p:sp>
        <p:nvSpPr>
          <p:cNvPr id="8" name="Footer Placeholder 7">
            <a:extLst>
              <a:ext uri="{FF2B5EF4-FFF2-40B4-BE49-F238E27FC236}">
                <a16:creationId xmlns:a16="http://schemas.microsoft.com/office/drawing/2014/main" xmlns=""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xmlns=""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1866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xmlns="" id="{5782D47D-B0DC-4C40-BCC6-BBBA32584A38}"/>
              </a:ext>
            </a:extLst>
          </p:cNvPr>
          <p:cNvSpPr>
            <a:spLocks noGrp="1"/>
          </p:cNvSpPr>
          <p:nvPr>
            <p:ph type="dt" sz="half" idx="10"/>
          </p:nvPr>
        </p:nvSpPr>
        <p:spPr/>
        <p:txBody>
          <a:bodyPr/>
          <a:lstStyle/>
          <a:p>
            <a:fld id="{BAAAC38D-0552-4C82-B593-E6124DFADBE2}" type="datetime1">
              <a:rPr lang="en-US" smtClean="0"/>
              <a:t>10/3/2019</a:t>
            </a:fld>
            <a:endParaRPr lang="en-US" dirty="0"/>
          </a:p>
        </p:txBody>
      </p:sp>
      <p:sp>
        <p:nvSpPr>
          <p:cNvPr id="9" name="Footer Placeholder 8">
            <a:extLst>
              <a:ext uri="{FF2B5EF4-FFF2-40B4-BE49-F238E27FC236}">
                <a16:creationId xmlns:a16="http://schemas.microsoft.com/office/drawing/2014/main" xmlns=""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826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xmlns="" id="{8AF8A515-AA94-45D1-9223-5C2272618D85}"/>
              </a:ext>
            </a:extLst>
          </p:cNvPr>
          <p:cNvSpPr>
            <a:spLocks noGrp="1"/>
          </p:cNvSpPr>
          <p:nvPr>
            <p:ph type="dt" sz="half" idx="10"/>
          </p:nvPr>
        </p:nvSpPr>
        <p:spPr/>
        <p:txBody>
          <a:bodyPr/>
          <a:lstStyle/>
          <a:p>
            <a:fld id="{D9DF0F1C-5577-4ACB-BB62-DF8F3C494C7E}" type="datetime1">
              <a:rPr lang="en-US" smtClean="0"/>
              <a:t>10/3/2019</a:t>
            </a:fld>
            <a:endParaRPr lang="en-US" dirty="0"/>
          </a:p>
        </p:txBody>
      </p:sp>
      <p:sp>
        <p:nvSpPr>
          <p:cNvPr id="11" name="Footer Placeholder 10">
            <a:extLst>
              <a:ext uri="{FF2B5EF4-FFF2-40B4-BE49-F238E27FC236}">
                <a16:creationId xmlns:a16="http://schemas.microsoft.com/office/drawing/2014/main" xmlns=""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129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xmlns="" id="{7392073F-158F-44A3-8913-917AFFC1BC20}"/>
              </a:ext>
            </a:extLst>
          </p:cNvPr>
          <p:cNvSpPr>
            <a:spLocks noGrp="1"/>
          </p:cNvSpPr>
          <p:nvPr>
            <p:ph type="dt" sz="half" idx="10"/>
          </p:nvPr>
        </p:nvSpPr>
        <p:spPr/>
        <p:txBody>
          <a:bodyPr/>
          <a:lstStyle/>
          <a:p>
            <a:fld id="{1775B394-D9F9-4F0C-B15D-605F45CB9E9F}" type="datetime1">
              <a:rPr lang="en-US" smtClean="0"/>
              <a:t>10/3/2019</a:t>
            </a:fld>
            <a:endParaRPr lang="en-US" dirty="0"/>
          </a:p>
        </p:txBody>
      </p:sp>
      <p:sp>
        <p:nvSpPr>
          <p:cNvPr id="7" name="Footer Placeholder 6">
            <a:extLst>
              <a:ext uri="{FF2B5EF4-FFF2-40B4-BE49-F238E27FC236}">
                <a16:creationId xmlns:a16="http://schemas.microsoft.com/office/drawing/2014/main" xmlns=""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xmlns=""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9759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xmlns="" id="{94E9223F-721F-47BF-9FD5-0F8D12FF0DE1}"/>
              </a:ext>
            </a:extLst>
          </p:cNvPr>
          <p:cNvSpPr>
            <a:spLocks noGrp="1"/>
          </p:cNvSpPr>
          <p:nvPr>
            <p:ph type="dt" sz="half" idx="10"/>
          </p:nvPr>
        </p:nvSpPr>
        <p:spPr/>
        <p:txBody>
          <a:bodyPr/>
          <a:lstStyle/>
          <a:p>
            <a:fld id="{39667345-2558-425A-8533-9BFDBCE15005}" type="datetime1">
              <a:rPr lang="en-US" smtClean="0"/>
              <a:t>10/3/2019</a:t>
            </a:fld>
            <a:endParaRPr lang="en-US" dirty="0"/>
          </a:p>
        </p:txBody>
      </p:sp>
      <p:sp>
        <p:nvSpPr>
          <p:cNvPr id="3" name="Footer Placeholder 2">
            <a:extLst>
              <a:ext uri="{FF2B5EF4-FFF2-40B4-BE49-F238E27FC236}">
                <a16:creationId xmlns:a16="http://schemas.microsoft.com/office/drawing/2014/main" xmlns=""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3966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10/3/2019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644614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10/3/2019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340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10/3/2019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xmlns=""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26917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703" r:id="rId5"/>
    <p:sldLayoutId id="2147483697" r:id="rId6"/>
    <p:sldLayoutId id="2147483698" r:id="rId7"/>
    <p:sldLayoutId id="2147483699" r:id="rId8"/>
    <p:sldLayoutId id="2147483702" r:id="rId9"/>
    <p:sldLayoutId id="2147483700" r:id="rId10"/>
    <p:sldLayoutId id="2147483701"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topbullying.gov/what-is-bullying/roles-kids-play/index.html" TargetMode="External"/><Relationship Id="rId2" Type="http://schemas.openxmlformats.org/officeDocument/2006/relationships/hyperlink" Target="https://www.stopbullying.gov/what-is-bullying/index.html" TargetMode="External"/><Relationship Id="rId1" Type="http://schemas.openxmlformats.org/officeDocument/2006/relationships/slideLayout" Target="../slideLayouts/slideLayout2.xml"/><Relationship Id="rId4" Type="http://schemas.openxmlformats.org/officeDocument/2006/relationships/hyperlink" Target="https://kidshealth.org/en/teens/bullies.html"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8638A98B-4B4B-4607-B11F-7DCA0D7CCE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5" name="Picture 3">
            <a:extLst>
              <a:ext uri="{FF2B5EF4-FFF2-40B4-BE49-F238E27FC236}">
                <a16:creationId xmlns:a16="http://schemas.microsoft.com/office/drawing/2014/main" xmlns="" id="{69972799-73E9-4272-8F86-B6D4029EE393}"/>
              </a:ext>
            </a:extLst>
          </p:cNvPr>
          <p:cNvPicPr>
            <a:picLocks noChangeAspect="1"/>
          </p:cNvPicPr>
          <p:nvPr/>
        </p:nvPicPr>
        <p:blipFill rotWithShape="1">
          <a:blip r:embed="rId2"/>
          <a:srcRect l="5699" r="5697" b="-2"/>
          <a:stretch/>
        </p:blipFill>
        <p:spPr>
          <a:xfrm>
            <a:off x="633999" y="640080"/>
            <a:ext cx="6275667" cy="5577840"/>
          </a:xfrm>
          <a:prstGeom prst="rect">
            <a:avLst/>
          </a:prstGeom>
        </p:spPr>
      </p:pic>
      <p:sp>
        <p:nvSpPr>
          <p:cNvPr id="18" name="Rectangle 17">
            <a:extLst>
              <a:ext uri="{FF2B5EF4-FFF2-40B4-BE49-F238E27FC236}">
                <a16:creationId xmlns:a16="http://schemas.microsoft.com/office/drawing/2014/main" xmlns="" id="{8E3B9B0E-204E-4BFD-B58A-E71D9CDC37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7543665" y="0"/>
            <a:ext cx="465455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96885" y="640080"/>
            <a:ext cx="3659246" cy="2886145"/>
          </a:xfrm>
        </p:spPr>
        <p:txBody>
          <a:bodyPr>
            <a:normAutofit/>
          </a:bodyPr>
          <a:lstStyle/>
          <a:p>
            <a:pPr algn="ctr"/>
            <a:r>
              <a:rPr lang="en-US" sz="8800" b="1" dirty="0">
                <a:solidFill>
                  <a:srgbClr val="FFFFFF"/>
                </a:solidFill>
                <a:cs typeface="Calibri Light"/>
              </a:rPr>
              <a:t>Bulling </a:t>
            </a:r>
            <a:endParaRPr lang="en-US"/>
          </a:p>
        </p:txBody>
      </p:sp>
      <p:sp>
        <p:nvSpPr>
          <p:cNvPr id="3" name="Subtitle 2"/>
          <p:cNvSpPr>
            <a:spLocks noGrp="1"/>
          </p:cNvSpPr>
          <p:nvPr>
            <p:ph type="subTitle" idx="1"/>
          </p:nvPr>
        </p:nvSpPr>
        <p:spPr>
          <a:xfrm>
            <a:off x="8096885" y="3847959"/>
            <a:ext cx="3659246" cy="2369960"/>
          </a:xfrm>
        </p:spPr>
        <p:txBody>
          <a:bodyPr vert="horz" lIns="91440" tIns="45720" rIns="91440" bIns="45720" rtlCol="0" anchor="t">
            <a:normAutofit/>
          </a:bodyPr>
          <a:lstStyle/>
          <a:p>
            <a:pPr algn="ctr"/>
            <a:r>
              <a:rPr lang="en-US" sz="1600" dirty="0" err="1">
                <a:solidFill>
                  <a:srgbClr val="FFFFFF"/>
                </a:solidFill>
                <a:cs typeface="Calibri"/>
              </a:rPr>
              <a:t>Mária</a:t>
            </a:r>
            <a:r>
              <a:rPr lang="en-US" sz="1600" dirty="0">
                <a:solidFill>
                  <a:srgbClr val="FFFFFF"/>
                </a:solidFill>
                <a:cs typeface="Calibri"/>
              </a:rPr>
              <a:t> </a:t>
            </a:r>
            <a:r>
              <a:rPr lang="en-US" sz="1600" dirty="0" err="1">
                <a:solidFill>
                  <a:srgbClr val="FFFFFF"/>
                </a:solidFill>
                <a:cs typeface="Calibri"/>
              </a:rPr>
              <a:t>Puškárová</a:t>
            </a:r>
            <a:r>
              <a:rPr lang="en-US" sz="1600" dirty="0">
                <a:solidFill>
                  <a:srgbClr val="FFFFFF"/>
                </a:solidFill>
                <a:cs typeface="Calibri"/>
              </a:rPr>
              <a:t> 2.A </a:t>
            </a:r>
            <a:endParaRPr lang="sk-SK" sz="1600" dirty="0" smtClean="0">
              <a:solidFill>
                <a:srgbClr val="FFFFFF"/>
              </a:solidFill>
              <a:cs typeface="Calibri"/>
            </a:endParaRPr>
          </a:p>
          <a:p>
            <a:pPr algn="ctr"/>
            <a:r>
              <a:rPr lang="sk-SK" sz="1600" dirty="0" err="1" smtClean="0">
                <a:solidFill>
                  <a:srgbClr val="FFFFFF"/>
                </a:solidFill>
                <a:cs typeface="Calibri"/>
              </a:rPr>
              <a:t>Vocational</a:t>
            </a:r>
            <a:r>
              <a:rPr lang="sk-SK" sz="1600" dirty="0" smtClean="0">
                <a:solidFill>
                  <a:srgbClr val="FFFFFF"/>
                </a:solidFill>
                <a:cs typeface="Calibri"/>
              </a:rPr>
              <a:t> Art </a:t>
            </a:r>
            <a:r>
              <a:rPr lang="sk-SK" sz="1600" dirty="0" err="1" smtClean="0">
                <a:solidFill>
                  <a:srgbClr val="FFFFFF"/>
                </a:solidFill>
                <a:cs typeface="Calibri"/>
              </a:rPr>
              <a:t>School</a:t>
            </a:r>
            <a:r>
              <a:rPr lang="sk-SK" sz="1600" dirty="0" smtClean="0">
                <a:solidFill>
                  <a:srgbClr val="FFFFFF"/>
                </a:solidFill>
                <a:cs typeface="Calibri"/>
              </a:rPr>
              <a:t>,</a:t>
            </a:r>
          </a:p>
          <a:p>
            <a:pPr algn="ctr"/>
            <a:r>
              <a:rPr lang="sk-SK" sz="1600" dirty="0" smtClean="0">
                <a:solidFill>
                  <a:srgbClr val="FFFFFF"/>
                </a:solidFill>
                <a:cs typeface="Calibri"/>
              </a:rPr>
              <a:t>Prešov, Slovakia</a:t>
            </a:r>
            <a:r>
              <a:rPr lang="en-US" sz="1500" dirty="0">
                <a:solidFill>
                  <a:srgbClr val="FFFFFF"/>
                </a:solidFill>
                <a:cs typeface="Calibri"/>
              </a:rPr>
              <a:t> </a:t>
            </a:r>
          </a:p>
        </p:txBody>
      </p:sp>
      <p:cxnSp>
        <p:nvCxnSpPr>
          <p:cNvPr id="20" name="Straight Connector 19">
            <a:extLst>
              <a:ext uri="{FF2B5EF4-FFF2-40B4-BE49-F238E27FC236}">
                <a16:creationId xmlns:a16="http://schemas.microsoft.com/office/drawing/2014/main" xmlns="" id="{43F94007-F0C4-467F-8ED4-3E4844BFDA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185922" y="3687092"/>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AEA47E-BA31-456B-B96A-AD431A70CC2C}"/>
              </a:ext>
            </a:extLst>
          </p:cNvPr>
          <p:cNvSpPr>
            <a:spLocks noGrp="1"/>
          </p:cNvSpPr>
          <p:nvPr>
            <p:ph type="title"/>
          </p:nvPr>
        </p:nvSpPr>
        <p:spPr/>
        <p:txBody>
          <a:bodyPr/>
          <a:lstStyle/>
          <a:p>
            <a:r>
              <a:rPr lang="en-US" dirty="0"/>
              <a:t>What Are the Effects of Bullying?</a:t>
            </a:r>
          </a:p>
        </p:txBody>
      </p:sp>
      <p:sp>
        <p:nvSpPr>
          <p:cNvPr id="3" name="Content Placeholder 2">
            <a:extLst>
              <a:ext uri="{FF2B5EF4-FFF2-40B4-BE49-F238E27FC236}">
                <a16:creationId xmlns:a16="http://schemas.microsoft.com/office/drawing/2014/main" xmlns="" id="{6A69D89B-7967-48A7-ABE0-73AD74DA9A8E}"/>
              </a:ext>
            </a:extLst>
          </p:cNvPr>
          <p:cNvSpPr>
            <a:spLocks noGrp="1"/>
          </p:cNvSpPr>
          <p:nvPr>
            <p:ph idx="1"/>
          </p:nvPr>
        </p:nvSpPr>
        <p:spPr/>
        <p:txBody>
          <a:bodyPr vert="horz" lIns="0" tIns="45720" rIns="0" bIns="45720" rtlCol="0" anchor="t">
            <a:normAutofit/>
          </a:bodyPr>
          <a:lstStyle/>
          <a:p>
            <a:r>
              <a:rPr lang="en-US" dirty="0">
                <a:ea typeface="+mn-lt"/>
                <a:cs typeface="+mn-lt"/>
              </a:rPr>
              <a:t>Kids who Bully often pick on people repeatedly. This can make kids:</a:t>
            </a:r>
          </a:p>
          <a:p>
            <a:pPr>
              <a:buFont typeface="Arial" panose="020F0502020204030204" pitchFamily="34" charset="0"/>
              <a:buChar char="•"/>
            </a:pPr>
            <a:r>
              <a:rPr lang="en-US" dirty="0">
                <a:ea typeface="+mn-lt"/>
                <a:cs typeface="+mn-lt"/>
              </a:rPr>
              <a:t>feel afraid, stressed, depressed, or anxious</a:t>
            </a:r>
            <a:endParaRPr lang="en-US" dirty="0">
              <a:cs typeface="Calibri" panose="020F0502020204030204"/>
            </a:endParaRPr>
          </a:p>
          <a:p>
            <a:pPr>
              <a:buFont typeface="Arial" panose="020F0502020204030204" pitchFamily="34" charset="0"/>
              <a:buChar char="•"/>
            </a:pPr>
            <a:r>
              <a:rPr lang="en-US" dirty="0">
                <a:ea typeface="+mn-lt"/>
                <a:cs typeface="+mn-lt"/>
              </a:rPr>
              <a:t>have thoughts about suicide or hurting themselves</a:t>
            </a:r>
            <a:endParaRPr lang="en-US" dirty="0">
              <a:cs typeface="Calibri" panose="020F0502020204030204"/>
            </a:endParaRPr>
          </a:p>
          <a:p>
            <a:pPr>
              <a:buFont typeface="Arial" panose="020F0502020204030204" pitchFamily="34" charset="0"/>
              <a:buChar char="•"/>
            </a:pPr>
            <a:r>
              <a:rPr lang="en-US" dirty="0">
                <a:ea typeface="+mn-lt"/>
                <a:cs typeface="+mn-lt"/>
              </a:rPr>
              <a:t>have trouble with their schoolwork</a:t>
            </a:r>
            <a:endParaRPr lang="en-US" dirty="0">
              <a:cs typeface="Calibri" panose="020F0502020204030204"/>
            </a:endParaRPr>
          </a:p>
          <a:p>
            <a:pPr>
              <a:buFont typeface="Arial" panose="020F0502020204030204" pitchFamily="34" charset="0"/>
              <a:buChar char="•"/>
            </a:pPr>
            <a:r>
              <a:rPr lang="en-US" dirty="0">
                <a:ea typeface="+mn-lt"/>
                <a:cs typeface="+mn-lt"/>
              </a:rPr>
              <a:t>have problems with mood, energy level, sleep, and appetite</a:t>
            </a:r>
            <a:endParaRPr lang="en-US" dirty="0">
              <a:cs typeface="Calibri" panose="020F0502020204030204"/>
            </a:endParaRPr>
          </a:p>
          <a:p>
            <a:endParaRPr lang="en-US" b="1" dirty="0">
              <a:ea typeface="+mn-lt"/>
              <a:cs typeface="+mn-lt"/>
            </a:endParaRPr>
          </a:p>
        </p:txBody>
      </p:sp>
    </p:spTree>
    <p:extLst>
      <p:ext uri="{BB962C8B-B14F-4D97-AF65-F5344CB8AC3E}">
        <p14:creationId xmlns:p14="http://schemas.microsoft.com/office/powerpoint/2010/main" val="4134779909"/>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BCF139-B85B-4F2C-89C4-2D0F558C45D9}"/>
              </a:ext>
            </a:extLst>
          </p:cNvPr>
          <p:cNvSpPr>
            <a:spLocks noGrp="1"/>
          </p:cNvSpPr>
          <p:nvPr>
            <p:ph type="title"/>
          </p:nvPr>
        </p:nvSpPr>
        <p:spPr/>
        <p:txBody>
          <a:bodyPr/>
          <a:lstStyle/>
          <a:p>
            <a:r>
              <a:rPr lang="en-US" dirty="0"/>
              <a:t>What Can I Do?</a:t>
            </a:r>
          </a:p>
        </p:txBody>
      </p:sp>
      <p:sp>
        <p:nvSpPr>
          <p:cNvPr id="3" name="Content Placeholder 2">
            <a:extLst>
              <a:ext uri="{FF2B5EF4-FFF2-40B4-BE49-F238E27FC236}">
                <a16:creationId xmlns:a16="http://schemas.microsoft.com/office/drawing/2014/main" xmlns="" id="{67653D7C-A61F-4619-8F5D-A1A615809F77}"/>
              </a:ext>
            </a:extLst>
          </p:cNvPr>
          <p:cNvSpPr>
            <a:spLocks noGrp="1"/>
          </p:cNvSpPr>
          <p:nvPr>
            <p:ph idx="1"/>
          </p:nvPr>
        </p:nvSpPr>
        <p:spPr/>
        <p:txBody>
          <a:bodyPr vert="horz" lIns="0" tIns="45720" rIns="0" bIns="45720" rtlCol="0" anchor="t">
            <a:normAutofit/>
          </a:bodyPr>
          <a:lstStyle/>
          <a:p>
            <a:r>
              <a:rPr lang="en-US" dirty="0">
                <a:ea typeface="+mn-lt"/>
                <a:cs typeface="+mn-lt"/>
              </a:rPr>
              <a:t>There are many things that you can do if you're being bullied or know someone who is. You can:</a:t>
            </a:r>
          </a:p>
          <a:p>
            <a:pPr>
              <a:buFont typeface="Arial" panose="020F0502020204030204" pitchFamily="34" charset="0"/>
              <a:buChar char="•"/>
            </a:pPr>
            <a:r>
              <a:rPr lang="en-US" b="1" dirty="0">
                <a:ea typeface="+mn-lt"/>
                <a:cs typeface="+mn-lt"/>
              </a:rPr>
              <a:t>Tell a trusted adult.</a:t>
            </a:r>
            <a:r>
              <a:rPr lang="en-US" dirty="0">
                <a:ea typeface="+mn-lt"/>
                <a:cs typeface="+mn-lt"/>
              </a:rPr>
              <a:t> Adults in positions of authority, like parents, teachers, or coaches, often can deal with bullying without the bully ever learning how they found out about it.</a:t>
            </a:r>
          </a:p>
          <a:p>
            <a:pPr>
              <a:buFont typeface="Arial" panose="020F0502020204030204" pitchFamily="34" charset="0"/>
              <a:buChar char="•"/>
            </a:pPr>
            <a:r>
              <a:rPr lang="en-US" b="1" dirty="0">
                <a:ea typeface="+mn-lt"/>
                <a:cs typeface="+mn-lt"/>
              </a:rPr>
              <a:t>Try to talk to the bully.</a:t>
            </a:r>
            <a:r>
              <a:rPr lang="en-US" dirty="0">
                <a:ea typeface="+mn-lt"/>
                <a:cs typeface="+mn-lt"/>
              </a:rPr>
              <a:t> Try to point out that his or her behavior is serious and harmful. This can work well if you notice that a member of your own group has started to pick on or shun another member.</a:t>
            </a:r>
          </a:p>
          <a:p>
            <a:pPr>
              <a:buFont typeface="Arial" panose="020F0502020204030204" pitchFamily="34" charset="0"/>
              <a:buChar char="•"/>
            </a:pPr>
            <a:r>
              <a:rPr lang="en-US" b="1" dirty="0">
                <a:ea typeface="+mn-lt"/>
                <a:cs typeface="+mn-lt"/>
              </a:rPr>
              <a:t>Talk about it.</a:t>
            </a:r>
            <a:r>
              <a:rPr lang="en-US" dirty="0">
                <a:ea typeface="+mn-lt"/>
                <a:cs typeface="+mn-lt"/>
              </a:rPr>
              <a:t> It may help to talk to a guidance counselor, teacher, or friend — anyone who can give you the support you need. Talking can be a good outlet for the fears and frustrations that can build when you're being bullied.</a:t>
            </a:r>
            <a:endParaRPr lang="en-US" dirty="0">
              <a:cs typeface="Calibri"/>
            </a:endParaRPr>
          </a:p>
        </p:txBody>
      </p:sp>
    </p:spTree>
    <p:extLst>
      <p:ext uri="{BB962C8B-B14F-4D97-AF65-F5344CB8AC3E}">
        <p14:creationId xmlns:p14="http://schemas.microsoft.com/office/powerpoint/2010/main" val="4276978943"/>
      </p:ext>
    </p:extLst>
  </p:cSld>
  <p:clrMapOvr>
    <a:masterClrMapping/>
  </p:clrMapOvr>
  <p:transition spd="slow">
    <p:push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122927-A78D-4992-8C81-91B6EEA01171}"/>
              </a:ext>
            </a:extLst>
          </p:cNvPr>
          <p:cNvSpPr>
            <a:spLocks noGrp="1"/>
          </p:cNvSpPr>
          <p:nvPr>
            <p:ph type="title"/>
          </p:nvPr>
        </p:nvSpPr>
        <p:spPr/>
        <p:txBody>
          <a:bodyPr/>
          <a:lstStyle/>
          <a:p>
            <a:r>
              <a:rPr lang="en-US" dirty="0">
                <a:ea typeface="+mj-lt"/>
                <a:cs typeface="+mj-lt"/>
              </a:rPr>
              <a:t>What Can I Do?</a:t>
            </a:r>
            <a:endParaRPr lang="en-US" dirty="0"/>
          </a:p>
        </p:txBody>
      </p:sp>
      <p:sp>
        <p:nvSpPr>
          <p:cNvPr id="3" name="Content Placeholder 2">
            <a:extLst>
              <a:ext uri="{FF2B5EF4-FFF2-40B4-BE49-F238E27FC236}">
                <a16:creationId xmlns:a16="http://schemas.microsoft.com/office/drawing/2014/main" xmlns="" id="{6CD2EEFD-8A8B-4642-8B2E-C588D421685E}"/>
              </a:ext>
            </a:extLst>
          </p:cNvPr>
          <p:cNvSpPr>
            <a:spLocks noGrp="1"/>
          </p:cNvSpPr>
          <p:nvPr>
            <p:ph idx="1"/>
          </p:nvPr>
        </p:nvSpPr>
        <p:spPr/>
        <p:txBody>
          <a:bodyPr vert="horz" lIns="0" tIns="45720" rIns="0" bIns="45720" rtlCol="0" anchor="t">
            <a:normAutofit/>
          </a:bodyPr>
          <a:lstStyle/>
          <a:p>
            <a:pPr>
              <a:buFont typeface="Arial" panose="020F0502020204030204" pitchFamily="34" charset="0"/>
              <a:buChar char="•"/>
            </a:pPr>
            <a:r>
              <a:rPr lang="en-US" b="1" dirty="0">
                <a:ea typeface="+mn-lt"/>
                <a:cs typeface="+mn-lt"/>
              </a:rPr>
              <a:t>Find your (true) friends.</a:t>
            </a:r>
            <a:r>
              <a:rPr lang="en-US" dirty="0">
                <a:ea typeface="+mn-lt"/>
                <a:cs typeface="+mn-lt"/>
              </a:rPr>
              <a:t> If you've been bullied with rumors or gossip, tell your friends so that they can help you feel safe and secure. Avoid being alone, especially when the bullying is happening a lot. </a:t>
            </a:r>
            <a:endParaRPr lang="en-US" dirty="0"/>
          </a:p>
          <a:p>
            <a:pPr>
              <a:buFont typeface="Arial" panose="020F0502020204030204" pitchFamily="34" charset="0"/>
              <a:buChar char="•"/>
            </a:pPr>
            <a:r>
              <a:rPr lang="en-US" b="1" dirty="0">
                <a:ea typeface="+mn-lt"/>
                <a:cs typeface="+mn-lt"/>
              </a:rPr>
              <a:t>Stand up for friends and others you see being bullied.</a:t>
            </a:r>
            <a:r>
              <a:rPr lang="en-US" dirty="0">
                <a:ea typeface="+mn-lt"/>
                <a:cs typeface="+mn-lt"/>
              </a:rPr>
              <a:t> Your actions help the victim feel supported and may stop the bullying.</a:t>
            </a:r>
          </a:p>
          <a:p>
            <a:pPr>
              <a:buFont typeface="Arial" panose="020F0502020204030204" pitchFamily="34" charset="0"/>
              <a:buChar char="•"/>
            </a:pPr>
            <a:r>
              <a:rPr lang="en-US" b="1" dirty="0">
                <a:ea typeface="+mn-lt"/>
                <a:cs typeface="+mn-lt"/>
              </a:rPr>
              <a:t>Practice confidence.</a:t>
            </a:r>
            <a:r>
              <a:rPr lang="en-US" dirty="0">
                <a:ea typeface="+mn-lt"/>
                <a:cs typeface="+mn-lt"/>
              </a:rPr>
              <a:t> Practice ways to respond to the bully verbally or through your behavior. Practice feeling good about yourself (even if you have to fake it at first).</a:t>
            </a:r>
            <a:endParaRPr lang="en-US" dirty="0">
              <a:cs typeface="Calibri"/>
            </a:endParaRPr>
          </a:p>
        </p:txBody>
      </p:sp>
    </p:spTree>
    <p:extLst>
      <p:ext uri="{BB962C8B-B14F-4D97-AF65-F5344CB8AC3E}">
        <p14:creationId xmlns:p14="http://schemas.microsoft.com/office/powerpoint/2010/main" val="2909595061"/>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6A4C56-D86D-4669-883A-332FDFFFD862}"/>
              </a:ext>
            </a:extLst>
          </p:cNvPr>
          <p:cNvSpPr>
            <a:spLocks noGrp="1"/>
          </p:cNvSpPr>
          <p:nvPr>
            <p:ph type="title"/>
          </p:nvPr>
        </p:nvSpPr>
        <p:spPr/>
        <p:txBody>
          <a:bodyPr vert="horz" lIns="91440" tIns="45720" rIns="91440" bIns="45720" rtlCol="0" anchor="b">
            <a:noAutofit/>
          </a:bodyPr>
          <a:lstStyle/>
          <a:p>
            <a:endParaRPr lang="en-US"/>
          </a:p>
          <a:p>
            <a:endParaRPr lang="en-US"/>
          </a:p>
          <a:p>
            <a:r>
              <a:rPr lang="en-US" dirty="0">
                <a:ea typeface="+mj-lt"/>
                <a:cs typeface="+mj-lt"/>
              </a:rPr>
              <a:t>Resources</a:t>
            </a:r>
            <a:endParaRPr lang="en-US" sz="4900" dirty="0">
              <a:cs typeface="Calibri Light" panose="020F0302020204030204"/>
            </a:endParaRPr>
          </a:p>
        </p:txBody>
      </p:sp>
      <p:sp>
        <p:nvSpPr>
          <p:cNvPr id="3" name="Content Placeholder 2">
            <a:extLst>
              <a:ext uri="{FF2B5EF4-FFF2-40B4-BE49-F238E27FC236}">
                <a16:creationId xmlns:a16="http://schemas.microsoft.com/office/drawing/2014/main" xmlns="" id="{5CE19013-948D-4725-96D0-70ECF14BE856}"/>
              </a:ext>
            </a:extLst>
          </p:cNvPr>
          <p:cNvSpPr>
            <a:spLocks noGrp="1"/>
          </p:cNvSpPr>
          <p:nvPr>
            <p:ph idx="1"/>
          </p:nvPr>
        </p:nvSpPr>
        <p:spPr/>
        <p:txBody>
          <a:bodyPr vert="horz" lIns="0" tIns="45720" rIns="0" bIns="45720" rtlCol="0" anchor="t">
            <a:normAutofit/>
          </a:bodyPr>
          <a:lstStyle/>
          <a:p>
            <a:r>
              <a:rPr lang="en-US" dirty="0">
                <a:ea typeface="+mn-lt"/>
                <a:cs typeface="+mn-lt"/>
                <a:hlinkClick r:id="rId2"/>
              </a:rPr>
              <a:t>https://www.stopbullying.gov/what-is-bullying/index.html</a:t>
            </a:r>
          </a:p>
          <a:p>
            <a:r>
              <a:rPr lang="en-US" dirty="0">
                <a:ea typeface="+mn-lt"/>
                <a:cs typeface="+mn-lt"/>
                <a:hlinkClick r:id="rId3"/>
              </a:rPr>
              <a:t>https://www.stopbullying.gov/what-is-bullying/roles-kids-play/index.html</a:t>
            </a:r>
          </a:p>
          <a:p>
            <a:r>
              <a:rPr lang="en-US" dirty="0">
                <a:ea typeface="+mn-lt"/>
                <a:cs typeface="+mn-lt"/>
                <a:hlinkClick r:id="rId4"/>
              </a:rPr>
              <a:t>https://kidshealth.org/en/teens/bullies.html</a:t>
            </a:r>
            <a:endParaRPr lang="en-US" dirty="0">
              <a:cs typeface="Calibri"/>
            </a:endParaRPr>
          </a:p>
        </p:txBody>
      </p:sp>
    </p:spTree>
    <p:extLst>
      <p:ext uri="{BB962C8B-B14F-4D97-AF65-F5344CB8AC3E}">
        <p14:creationId xmlns:p14="http://schemas.microsoft.com/office/powerpoint/2010/main" val="350117584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8638A98B-4B4B-4607-B11F-7DCA0D7CCE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5" name="Picture 3">
            <a:extLst>
              <a:ext uri="{FF2B5EF4-FFF2-40B4-BE49-F238E27FC236}">
                <a16:creationId xmlns:a16="http://schemas.microsoft.com/office/drawing/2014/main" xmlns="" id="{69972799-73E9-4272-8F86-B6D4029EE393}"/>
              </a:ext>
            </a:extLst>
          </p:cNvPr>
          <p:cNvPicPr>
            <a:picLocks noChangeAspect="1"/>
          </p:cNvPicPr>
          <p:nvPr/>
        </p:nvPicPr>
        <p:blipFill rotWithShape="1">
          <a:blip r:embed="rId2"/>
          <a:srcRect l="5699" r="5697" b="-2"/>
          <a:stretch/>
        </p:blipFill>
        <p:spPr>
          <a:xfrm>
            <a:off x="633999" y="640080"/>
            <a:ext cx="6275667" cy="5577840"/>
          </a:xfrm>
          <a:prstGeom prst="rect">
            <a:avLst/>
          </a:prstGeom>
        </p:spPr>
      </p:pic>
      <p:sp>
        <p:nvSpPr>
          <p:cNvPr id="18" name="Rectangle 17">
            <a:extLst>
              <a:ext uri="{FF2B5EF4-FFF2-40B4-BE49-F238E27FC236}">
                <a16:creationId xmlns:a16="http://schemas.microsoft.com/office/drawing/2014/main" xmlns="" id="{8E3B9B0E-204E-4BFD-B58A-E71D9CDC37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7543665" y="0"/>
            <a:ext cx="465455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96885" y="640080"/>
            <a:ext cx="3659246" cy="2886145"/>
          </a:xfrm>
        </p:spPr>
        <p:txBody>
          <a:bodyPr>
            <a:normAutofit/>
          </a:bodyPr>
          <a:lstStyle/>
          <a:p>
            <a:pPr algn="ctr"/>
            <a:r>
              <a:rPr lang="en-US" sz="8800" b="1" dirty="0">
                <a:solidFill>
                  <a:srgbClr val="FFFFFF"/>
                </a:solidFill>
                <a:cs typeface="Calibri Light"/>
              </a:rPr>
              <a:t>Thanks </a:t>
            </a:r>
            <a:endParaRPr lang="en-US" dirty="0"/>
          </a:p>
        </p:txBody>
      </p:sp>
      <p:sp>
        <p:nvSpPr>
          <p:cNvPr id="3" name="Subtitle 2"/>
          <p:cNvSpPr>
            <a:spLocks noGrp="1"/>
          </p:cNvSpPr>
          <p:nvPr>
            <p:ph type="subTitle" idx="1"/>
          </p:nvPr>
        </p:nvSpPr>
        <p:spPr>
          <a:xfrm>
            <a:off x="7794173" y="3847959"/>
            <a:ext cx="4128971" cy="2380398"/>
          </a:xfrm>
        </p:spPr>
        <p:txBody>
          <a:bodyPr vert="horz" lIns="91440" tIns="45720" rIns="91440" bIns="45720" rtlCol="0" anchor="t">
            <a:normAutofit/>
          </a:bodyPr>
          <a:lstStyle/>
          <a:p>
            <a:pPr algn="ctr"/>
            <a:r>
              <a:rPr lang="en-US" sz="2800" dirty="0">
                <a:solidFill>
                  <a:srgbClr val="FFFFFF"/>
                </a:solidFill>
                <a:cs typeface="Calibri"/>
              </a:rPr>
              <a:t>For your</a:t>
            </a:r>
            <a:r>
              <a:rPr lang="en-US" sz="2800" dirty="0">
                <a:solidFill>
                  <a:schemeClr val="bg1"/>
                </a:solidFill>
                <a:cs typeface="Calibri"/>
              </a:rPr>
              <a:t> </a:t>
            </a:r>
            <a:r>
              <a:rPr lang="en" sz="2800" dirty="0">
                <a:solidFill>
                  <a:schemeClr val="bg1"/>
                </a:solidFill>
                <a:latin typeface="Consolas"/>
                <a:cs typeface="Calibri"/>
              </a:rPr>
              <a:t>attention</a:t>
            </a:r>
            <a:endParaRPr lang="en-US" sz="2000" dirty="0">
              <a:solidFill>
                <a:schemeClr val="bg1"/>
              </a:solidFill>
              <a:cs typeface="Calibri"/>
            </a:endParaRPr>
          </a:p>
        </p:txBody>
      </p:sp>
      <p:cxnSp>
        <p:nvCxnSpPr>
          <p:cNvPr id="20" name="Straight Connector 19">
            <a:extLst>
              <a:ext uri="{FF2B5EF4-FFF2-40B4-BE49-F238E27FC236}">
                <a16:creationId xmlns:a16="http://schemas.microsoft.com/office/drawing/2014/main" xmlns="" id="{43F94007-F0C4-467F-8ED4-3E4844BFDA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185922" y="3687092"/>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2632538"/>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AE2F3A-11C7-4F82-8145-03CDCC85313E}"/>
              </a:ext>
            </a:extLst>
          </p:cNvPr>
          <p:cNvSpPr>
            <a:spLocks noGrp="1"/>
          </p:cNvSpPr>
          <p:nvPr>
            <p:ph type="title"/>
          </p:nvPr>
        </p:nvSpPr>
        <p:spPr/>
        <p:txBody>
          <a:bodyPr/>
          <a:lstStyle/>
          <a:p>
            <a:r>
              <a:rPr lang="en-US">
                <a:cs typeface="Calibri Light"/>
              </a:rPr>
              <a:t>What is bullying?</a:t>
            </a:r>
            <a:endParaRPr lang="en-US" dirty="0">
              <a:cs typeface="Calibri Light"/>
            </a:endParaRPr>
          </a:p>
        </p:txBody>
      </p:sp>
      <p:sp>
        <p:nvSpPr>
          <p:cNvPr id="3" name="Content Placeholder 2">
            <a:extLst>
              <a:ext uri="{FF2B5EF4-FFF2-40B4-BE49-F238E27FC236}">
                <a16:creationId xmlns:a16="http://schemas.microsoft.com/office/drawing/2014/main" xmlns="" id="{AC10CE25-A608-40B8-9A94-03A3F9A29A77}"/>
              </a:ext>
            </a:extLst>
          </p:cNvPr>
          <p:cNvSpPr>
            <a:spLocks noGrp="1"/>
          </p:cNvSpPr>
          <p:nvPr>
            <p:ph idx="1"/>
          </p:nvPr>
        </p:nvSpPr>
        <p:spPr/>
        <p:txBody>
          <a:bodyPr vert="horz" lIns="0" tIns="45720" rIns="0" bIns="45720" rtlCol="0" anchor="t">
            <a:normAutofit/>
          </a:bodyPr>
          <a:lstStyle/>
          <a:p>
            <a:pPr>
              <a:buFont typeface="Arial" panose="020F0502020204030204" pitchFamily="34" charset="0"/>
              <a:buChar char="•"/>
            </a:pPr>
            <a:r>
              <a:rPr lang="en-US" dirty="0">
                <a:ea typeface="+mn-lt"/>
                <a:cs typeface="+mn-lt"/>
              </a:rPr>
              <a:t>The definition of bullying is physical or verbal aggression that is repeated over a period and, in </a:t>
            </a:r>
            <a:r>
              <a:rPr lang="en-US">
                <a:ea typeface="+mn-lt"/>
                <a:cs typeface="+mn-lt"/>
              </a:rPr>
              <a:t>contrast to meanness, involves an imbalance of power.</a:t>
            </a:r>
          </a:p>
          <a:p>
            <a:pPr>
              <a:buFont typeface="Arial" panose="020F0502020204030204" pitchFamily="34" charset="0"/>
              <a:buChar char="•"/>
            </a:pPr>
            <a:r>
              <a:rPr lang="en-US">
                <a:solidFill>
                  <a:schemeClr val="tx1"/>
                </a:solidFill>
                <a:ea typeface="+mn-lt"/>
                <a:cs typeface="+mn-lt"/>
              </a:rPr>
              <a:t>Both kids who are bullied and who bully others may have serious, lasting problems.</a:t>
            </a:r>
          </a:p>
          <a:p>
            <a:pPr>
              <a:buFont typeface="Arial" panose="020F0502020204030204" pitchFamily="34" charset="0"/>
              <a:buChar char="•"/>
            </a:pPr>
            <a:r>
              <a:rPr lang="en-US">
                <a:ea typeface="+mn-lt"/>
                <a:cs typeface="+mn-lt"/>
              </a:rPr>
              <a:t>Parents are aware their child is being bullied only about half the time.</a:t>
            </a:r>
            <a:endParaRPr lang="en-US" dirty="0">
              <a:solidFill>
                <a:schemeClr val="tx1"/>
              </a:solidFill>
              <a:cs typeface="Calibri" panose="020F0502020204030204"/>
            </a:endParaRPr>
          </a:p>
        </p:txBody>
      </p:sp>
    </p:spTree>
    <p:extLst>
      <p:ext uri="{BB962C8B-B14F-4D97-AF65-F5344CB8AC3E}">
        <p14:creationId xmlns:p14="http://schemas.microsoft.com/office/powerpoint/2010/main" val="179895411"/>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735E5089-5856-41EF-94A2-6A32FB6D1162}"/>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cs typeface="Calibri Light"/>
              </a:rPr>
              <a:t>Types of bullying: 1. Verbal bullying</a:t>
            </a:r>
            <a:endParaRPr lang="en-US" sz="4400">
              <a:solidFill>
                <a:srgbClr val="FFFFFF"/>
              </a:solidFill>
            </a:endParaRPr>
          </a:p>
        </p:txBody>
      </p:sp>
      <p:sp>
        <p:nvSpPr>
          <p:cNvPr id="3" name="Content Placeholder 2">
            <a:extLst>
              <a:ext uri="{FF2B5EF4-FFF2-40B4-BE49-F238E27FC236}">
                <a16:creationId xmlns:a16="http://schemas.microsoft.com/office/drawing/2014/main" xmlns="" id="{712ABADC-465B-48F6-AC2B-C5D5A8008B22}"/>
              </a:ext>
            </a:extLst>
          </p:cNvPr>
          <p:cNvSpPr>
            <a:spLocks noGrp="1"/>
          </p:cNvSpPr>
          <p:nvPr>
            <p:ph idx="1"/>
          </p:nvPr>
        </p:nvSpPr>
        <p:spPr>
          <a:xfrm>
            <a:off x="5231958" y="605896"/>
            <a:ext cx="5923721" cy="5646208"/>
          </a:xfrm>
        </p:spPr>
        <p:txBody>
          <a:bodyPr vert="horz" lIns="0" tIns="45720" rIns="0" bIns="45720" rtlCol="0" anchor="ctr">
            <a:normAutofit/>
          </a:bodyPr>
          <a:lstStyle/>
          <a:p>
            <a:r>
              <a:rPr lang="en-US" sz="2400" b="1">
                <a:ea typeface="+mn-lt"/>
                <a:cs typeface="+mn-lt"/>
              </a:rPr>
              <a:t>Verbal bullying</a:t>
            </a:r>
            <a:r>
              <a:rPr lang="en-US" sz="2400">
                <a:ea typeface="+mn-lt"/>
                <a:cs typeface="+mn-lt"/>
              </a:rPr>
              <a:t> is saying or writing mean things. Verbal bullying includes:</a:t>
            </a:r>
          </a:p>
          <a:p>
            <a:pPr>
              <a:buFont typeface="Arial" panose="020F0502020204030204" pitchFamily="34" charset="0"/>
              <a:buChar char="•"/>
            </a:pPr>
            <a:r>
              <a:rPr lang="en-US" sz="2400">
                <a:ea typeface="+mn-lt"/>
                <a:cs typeface="+mn-lt"/>
              </a:rPr>
              <a:t>Teasing</a:t>
            </a:r>
            <a:endParaRPr lang="en-US" sz="2400">
              <a:cs typeface="Calibri" panose="020F0502020204030204"/>
            </a:endParaRPr>
          </a:p>
          <a:p>
            <a:pPr>
              <a:buFont typeface="Arial" panose="020F0502020204030204" pitchFamily="34" charset="0"/>
              <a:buChar char="•"/>
            </a:pPr>
            <a:r>
              <a:rPr lang="en-US" sz="2400">
                <a:ea typeface="+mn-lt"/>
                <a:cs typeface="+mn-lt"/>
              </a:rPr>
              <a:t>Name-calling</a:t>
            </a:r>
            <a:endParaRPr lang="en-US" sz="2400">
              <a:cs typeface="Calibri" panose="020F0502020204030204"/>
            </a:endParaRPr>
          </a:p>
          <a:p>
            <a:pPr>
              <a:buFont typeface="Arial" panose="020F0502020204030204" pitchFamily="34" charset="0"/>
              <a:buChar char="•"/>
            </a:pPr>
            <a:r>
              <a:rPr lang="en-US" sz="2400">
                <a:ea typeface="+mn-lt"/>
                <a:cs typeface="+mn-lt"/>
              </a:rPr>
              <a:t>Inappropriate sexual comments</a:t>
            </a:r>
            <a:endParaRPr lang="en-US" sz="2400">
              <a:cs typeface="Calibri" panose="020F0502020204030204"/>
            </a:endParaRPr>
          </a:p>
          <a:p>
            <a:pPr>
              <a:buFont typeface="Arial" panose="020F0502020204030204" pitchFamily="34" charset="0"/>
              <a:buChar char="•"/>
            </a:pPr>
            <a:r>
              <a:rPr lang="en-US" sz="2400">
                <a:ea typeface="+mn-lt"/>
                <a:cs typeface="+mn-lt"/>
              </a:rPr>
              <a:t>Taunting</a:t>
            </a:r>
            <a:endParaRPr lang="en-US" sz="2400">
              <a:cs typeface="Calibri" panose="020F0502020204030204"/>
            </a:endParaRPr>
          </a:p>
          <a:p>
            <a:pPr>
              <a:buFont typeface="Arial" panose="020F0502020204030204" pitchFamily="34" charset="0"/>
              <a:buChar char="•"/>
            </a:pPr>
            <a:r>
              <a:rPr lang="en-US" sz="2400">
                <a:ea typeface="+mn-lt"/>
                <a:cs typeface="+mn-lt"/>
              </a:rPr>
              <a:t>Threatening to cause harm</a:t>
            </a:r>
            <a:endParaRPr lang="en-US" sz="2400">
              <a:cs typeface="Calibri"/>
            </a:endParaRPr>
          </a:p>
          <a:p>
            <a:endParaRPr lang="en-US" sz="2400">
              <a:cs typeface="Calibri"/>
            </a:endParaRPr>
          </a:p>
        </p:txBody>
      </p:sp>
    </p:spTree>
    <p:extLst>
      <p:ext uri="{BB962C8B-B14F-4D97-AF65-F5344CB8AC3E}">
        <p14:creationId xmlns:p14="http://schemas.microsoft.com/office/powerpoint/2010/main" val="153716574"/>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FA0F814A-534E-41A2-826D-73D583F3F5C8}"/>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ea typeface="+mj-lt"/>
                <a:cs typeface="+mj-lt"/>
              </a:rPr>
              <a:t>Types of bullying: 2. Physical bullying</a:t>
            </a:r>
            <a:endParaRPr lang="en-US" sz="4400">
              <a:solidFill>
                <a:srgbClr val="FFFFFF"/>
              </a:solidFill>
            </a:endParaRPr>
          </a:p>
        </p:txBody>
      </p:sp>
      <p:sp>
        <p:nvSpPr>
          <p:cNvPr id="3" name="Content Placeholder 2">
            <a:extLst>
              <a:ext uri="{FF2B5EF4-FFF2-40B4-BE49-F238E27FC236}">
                <a16:creationId xmlns:a16="http://schemas.microsoft.com/office/drawing/2014/main" xmlns="" id="{E0FA5E5A-D369-4221-ADBB-1CE7C6414FB1}"/>
              </a:ext>
            </a:extLst>
          </p:cNvPr>
          <p:cNvSpPr>
            <a:spLocks noGrp="1"/>
          </p:cNvSpPr>
          <p:nvPr>
            <p:ph idx="1"/>
          </p:nvPr>
        </p:nvSpPr>
        <p:spPr>
          <a:xfrm>
            <a:off x="5231958" y="605896"/>
            <a:ext cx="5923721" cy="5646208"/>
          </a:xfrm>
        </p:spPr>
        <p:txBody>
          <a:bodyPr vert="horz" lIns="0" tIns="45720" rIns="0" bIns="45720" rtlCol="0" anchor="ctr">
            <a:normAutofit/>
          </a:bodyPr>
          <a:lstStyle/>
          <a:p>
            <a:r>
              <a:rPr lang="en-US" sz="2400" b="1">
                <a:ea typeface="+mn-lt"/>
                <a:cs typeface="+mn-lt"/>
              </a:rPr>
              <a:t>Physical bullying </a:t>
            </a:r>
            <a:r>
              <a:rPr lang="en-US" sz="2400">
                <a:ea typeface="+mn-lt"/>
                <a:cs typeface="+mn-lt"/>
              </a:rPr>
              <a:t>involves hurting a person’s body or possessions. Physical bullying includes:</a:t>
            </a:r>
            <a:endParaRPr lang="en-US" sz="2400">
              <a:cs typeface="Calibri" panose="020F0502020204030204"/>
            </a:endParaRPr>
          </a:p>
          <a:p>
            <a:pPr>
              <a:buFont typeface="Arial" panose="020F0502020204030204" pitchFamily="34" charset="0"/>
              <a:buChar char="•"/>
            </a:pPr>
            <a:r>
              <a:rPr lang="en-US" sz="2400">
                <a:ea typeface="+mn-lt"/>
                <a:cs typeface="+mn-lt"/>
              </a:rPr>
              <a:t>Hitting/kicking/pinching</a:t>
            </a:r>
            <a:endParaRPr lang="en-US" sz="2400">
              <a:cs typeface="Calibri" panose="020F0502020204030204"/>
            </a:endParaRPr>
          </a:p>
          <a:p>
            <a:pPr>
              <a:buFont typeface="Arial" panose="020F0502020204030204" pitchFamily="34" charset="0"/>
              <a:buChar char="•"/>
            </a:pPr>
            <a:r>
              <a:rPr lang="en-US" sz="2400">
                <a:ea typeface="+mn-lt"/>
                <a:cs typeface="+mn-lt"/>
              </a:rPr>
              <a:t>Spitting</a:t>
            </a:r>
            <a:endParaRPr lang="en-US" sz="2400">
              <a:cs typeface="Calibri" panose="020F0502020204030204"/>
            </a:endParaRPr>
          </a:p>
          <a:p>
            <a:pPr>
              <a:buFont typeface="Arial" panose="020F0502020204030204" pitchFamily="34" charset="0"/>
              <a:buChar char="•"/>
            </a:pPr>
            <a:r>
              <a:rPr lang="en-US" sz="2400">
                <a:ea typeface="+mn-lt"/>
                <a:cs typeface="+mn-lt"/>
              </a:rPr>
              <a:t>Tripping/pushing</a:t>
            </a:r>
            <a:endParaRPr lang="en-US" sz="2400">
              <a:cs typeface="Calibri" panose="020F0502020204030204"/>
            </a:endParaRPr>
          </a:p>
          <a:p>
            <a:pPr>
              <a:buFont typeface="Arial" panose="020F0502020204030204" pitchFamily="34" charset="0"/>
              <a:buChar char="•"/>
            </a:pPr>
            <a:r>
              <a:rPr lang="en-US" sz="2400">
                <a:ea typeface="+mn-lt"/>
                <a:cs typeface="+mn-lt"/>
              </a:rPr>
              <a:t>Taking or breaking someone’s things</a:t>
            </a:r>
            <a:endParaRPr lang="en-US" sz="2400">
              <a:cs typeface="Calibri" panose="020F0502020204030204"/>
            </a:endParaRPr>
          </a:p>
          <a:p>
            <a:pPr>
              <a:buFont typeface="Arial" panose="020F0502020204030204" pitchFamily="34" charset="0"/>
              <a:buChar char="•"/>
            </a:pPr>
            <a:r>
              <a:rPr lang="en-US" sz="2400" dirty="0">
                <a:ea typeface="+mn-lt"/>
                <a:cs typeface="+mn-lt"/>
              </a:rPr>
              <a:t>Making mean or rude hand gestures</a:t>
            </a:r>
            <a:endParaRPr lang="en-US" sz="2400" dirty="0">
              <a:cs typeface="Calibri"/>
            </a:endParaRPr>
          </a:p>
          <a:p>
            <a:endParaRPr lang="en-US" sz="2400">
              <a:cs typeface="Calibri"/>
            </a:endParaRPr>
          </a:p>
        </p:txBody>
      </p:sp>
    </p:spTree>
    <p:extLst>
      <p:ext uri="{BB962C8B-B14F-4D97-AF65-F5344CB8AC3E}">
        <p14:creationId xmlns:p14="http://schemas.microsoft.com/office/powerpoint/2010/main" val="2747189517"/>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BF4E2987-1BF4-4A61-B314-251D7BAEEF01}"/>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cs typeface="Calibri Light"/>
              </a:rPr>
              <a:t>Types of bullying: 3.</a:t>
            </a:r>
            <a:r>
              <a:rPr lang="en-US" sz="4400">
                <a:solidFill>
                  <a:srgbClr val="FFFFFF"/>
                </a:solidFill>
                <a:ea typeface="+mj-lt"/>
                <a:cs typeface="+mj-lt"/>
              </a:rPr>
              <a:t> Social bullying</a:t>
            </a:r>
            <a:endParaRPr lang="en-US" sz="4400">
              <a:solidFill>
                <a:srgbClr val="FFFFFF"/>
              </a:solidFill>
            </a:endParaRPr>
          </a:p>
        </p:txBody>
      </p:sp>
      <p:sp>
        <p:nvSpPr>
          <p:cNvPr id="3" name="Content Placeholder 2">
            <a:extLst>
              <a:ext uri="{FF2B5EF4-FFF2-40B4-BE49-F238E27FC236}">
                <a16:creationId xmlns:a16="http://schemas.microsoft.com/office/drawing/2014/main" xmlns="" id="{9F78B1D3-D988-4CE4-AB2D-53B14101BBBF}"/>
              </a:ext>
            </a:extLst>
          </p:cNvPr>
          <p:cNvSpPr>
            <a:spLocks noGrp="1"/>
          </p:cNvSpPr>
          <p:nvPr>
            <p:ph idx="1"/>
          </p:nvPr>
        </p:nvSpPr>
        <p:spPr>
          <a:xfrm>
            <a:off x="5231958" y="605896"/>
            <a:ext cx="5923721" cy="5646208"/>
          </a:xfrm>
        </p:spPr>
        <p:txBody>
          <a:bodyPr vert="horz" lIns="0" tIns="45720" rIns="0" bIns="45720" rtlCol="0" anchor="ctr">
            <a:normAutofit/>
          </a:bodyPr>
          <a:lstStyle/>
          <a:p>
            <a:r>
              <a:rPr lang="en-US" sz="2400" b="1">
                <a:ea typeface="+mn-lt"/>
                <a:cs typeface="+mn-lt"/>
              </a:rPr>
              <a:t>Social bullying</a:t>
            </a:r>
            <a:r>
              <a:rPr lang="en-US" sz="2400">
                <a:ea typeface="+mn-lt"/>
                <a:cs typeface="+mn-lt"/>
              </a:rPr>
              <a:t>, sometimes referred to as relational bullying, involves hurting someone’s reputation or relationships. Social bullying includes:</a:t>
            </a:r>
            <a:endParaRPr lang="en-US" sz="2400">
              <a:cs typeface="Calibri" panose="020F0502020204030204"/>
            </a:endParaRPr>
          </a:p>
          <a:p>
            <a:pPr>
              <a:buFont typeface="Arial" panose="020F0502020204030204" pitchFamily="34" charset="0"/>
              <a:buChar char="•"/>
            </a:pPr>
            <a:r>
              <a:rPr lang="en-US" sz="2400">
                <a:ea typeface="+mn-lt"/>
                <a:cs typeface="+mn-lt"/>
              </a:rPr>
              <a:t>Leaving someone out on purpose</a:t>
            </a:r>
            <a:endParaRPr lang="en-US" sz="2400">
              <a:cs typeface="Calibri" panose="020F0502020204030204"/>
            </a:endParaRPr>
          </a:p>
          <a:p>
            <a:pPr>
              <a:buFont typeface="Arial" panose="020F0502020204030204" pitchFamily="34" charset="0"/>
              <a:buChar char="•"/>
            </a:pPr>
            <a:r>
              <a:rPr lang="en-US" sz="2400">
                <a:ea typeface="+mn-lt"/>
                <a:cs typeface="+mn-lt"/>
              </a:rPr>
              <a:t>Telling other children not to be friends with someone</a:t>
            </a:r>
            <a:endParaRPr lang="en-US" sz="2400">
              <a:cs typeface="Calibri" panose="020F0502020204030204"/>
            </a:endParaRPr>
          </a:p>
          <a:p>
            <a:pPr>
              <a:buFont typeface="Arial" panose="020F0502020204030204" pitchFamily="34" charset="0"/>
              <a:buChar char="•"/>
            </a:pPr>
            <a:r>
              <a:rPr lang="en-US" sz="2400">
                <a:ea typeface="+mn-lt"/>
                <a:cs typeface="+mn-lt"/>
              </a:rPr>
              <a:t>Spreading rumors about someone</a:t>
            </a:r>
            <a:endParaRPr lang="en-US" sz="2400">
              <a:cs typeface="Calibri" panose="020F0502020204030204"/>
            </a:endParaRPr>
          </a:p>
          <a:p>
            <a:pPr>
              <a:buFont typeface="Arial" panose="020F0502020204030204" pitchFamily="34" charset="0"/>
              <a:buChar char="•"/>
            </a:pPr>
            <a:r>
              <a:rPr lang="en-US" sz="2400" dirty="0">
                <a:ea typeface="+mn-lt"/>
                <a:cs typeface="+mn-lt"/>
              </a:rPr>
              <a:t>Embarrassing someone in public</a:t>
            </a:r>
            <a:endParaRPr lang="en-US" sz="2400" dirty="0">
              <a:cs typeface="Calibri"/>
            </a:endParaRPr>
          </a:p>
          <a:p>
            <a:endParaRPr lang="en-US" sz="2400">
              <a:cs typeface="Calibri"/>
            </a:endParaRPr>
          </a:p>
        </p:txBody>
      </p:sp>
    </p:spTree>
    <p:extLst>
      <p:ext uri="{BB962C8B-B14F-4D97-AF65-F5344CB8AC3E}">
        <p14:creationId xmlns:p14="http://schemas.microsoft.com/office/powerpoint/2010/main" val="404414054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9">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5A4689A7-229B-4EAB-9BDD-FD348B91148F}"/>
              </a:ext>
            </a:extLst>
          </p:cNvPr>
          <p:cNvSpPr>
            <a:spLocks noGrp="1"/>
          </p:cNvSpPr>
          <p:nvPr>
            <p:ph type="title"/>
          </p:nvPr>
        </p:nvSpPr>
        <p:spPr>
          <a:xfrm>
            <a:off x="492369" y="605896"/>
            <a:ext cx="3642309" cy="5646208"/>
          </a:xfrm>
        </p:spPr>
        <p:txBody>
          <a:bodyPr anchor="ctr">
            <a:normAutofit/>
          </a:bodyPr>
          <a:lstStyle/>
          <a:p>
            <a:r>
              <a:rPr lang="en-US" sz="4100" dirty="0">
                <a:solidFill>
                  <a:srgbClr val="FFFFFF"/>
                </a:solidFill>
                <a:ea typeface="+mj-lt"/>
                <a:cs typeface="+mj-lt"/>
              </a:rPr>
              <a:t>Types of bullying: 4. </a:t>
            </a:r>
            <a:r>
              <a:rPr lang="en-US" sz="4100" dirty="0">
                <a:solidFill>
                  <a:srgbClr val="FFFFFF"/>
                </a:solidFill>
              </a:rPr>
              <a:t>Cyberbullying</a:t>
            </a:r>
            <a:endParaRPr lang="en-US" sz="4100" dirty="0">
              <a:solidFill>
                <a:srgbClr val="FFFFFF"/>
              </a:solidFill>
              <a:ea typeface="+mj-lt"/>
              <a:cs typeface="+mj-lt"/>
            </a:endParaRPr>
          </a:p>
        </p:txBody>
      </p:sp>
      <p:sp>
        <p:nvSpPr>
          <p:cNvPr id="3" name="Content Placeholder 2">
            <a:extLst>
              <a:ext uri="{FF2B5EF4-FFF2-40B4-BE49-F238E27FC236}">
                <a16:creationId xmlns:a16="http://schemas.microsoft.com/office/drawing/2014/main" xmlns="" id="{6DDFA617-A312-41E0-8EF2-B444C0ABDA63}"/>
              </a:ext>
            </a:extLst>
          </p:cNvPr>
          <p:cNvSpPr>
            <a:spLocks noGrp="1"/>
          </p:cNvSpPr>
          <p:nvPr>
            <p:ph idx="1"/>
          </p:nvPr>
        </p:nvSpPr>
        <p:spPr>
          <a:xfrm>
            <a:off x="5231958" y="605896"/>
            <a:ext cx="5923721" cy="5646208"/>
          </a:xfrm>
        </p:spPr>
        <p:txBody>
          <a:bodyPr vert="horz" lIns="0" tIns="45720" rIns="0" bIns="45720" rtlCol="0" anchor="ctr">
            <a:normAutofit/>
          </a:bodyPr>
          <a:lstStyle/>
          <a:p>
            <a:pPr>
              <a:lnSpc>
                <a:spcPct val="90000"/>
              </a:lnSpc>
            </a:pPr>
            <a:r>
              <a:rPr lang="en-US" sz="1900" b="1" dirty="0">
                <a:ea typeface="+mn-lt"/>
                <a:cs typeface="+mn-lt"/>
              </a:rPr>
              <a:t>Cyberbullying</a:t>
            </a:r>
            <a:r>
              <a:rPr lang="en-US" sz="1900" dirty="0">
                <a:ea typeface="+mn-lt"/>
                <a:cs typeface="+mn-lt"/>
              </a:rPr>
              <a:t> is bullying that takes place over digital devices like cell phones, computers, and tablets. Cyberbullying includes sending, posting, or sharing negative, harmful, false, or mean content about someone else. It can include sharing personal or private information about someone else causing embarrassment or humiliation. Some cyberbullying crosses the line into unlawful or criminal behavior.</a:t>
            </a:r>
          </a:p>
          <a:p>
            <a:pPr>
              <a:lnSpc>
                <a:spcPct val="90000"/>
              </a:lnSpc>
            </a:pPr>
            <a:r>
              <a:rPr lang="en-US" sz="1900" dirty="0">
                <a:ea typeface="+mn-lt"/>
                <a:cs typeface="+mn-lt"/>
              </a:rPr>
              <a:t>The most common places where cyberbullying occurs are:</a:t>
            </a:r>
            <a:endParaRPr lang="en-US" sz="1900" dirty="0">
              <a:cs typeface="Calibri"/>
            </a:endParaRPr>
          </a:p>
          <a:p>
            <a:pPr>
              <a:lnSpc>
                <a:spcPct val="90000"/>
              </a:lnSpc>
              <a:buFont typeface="Arial" panose="020F0502020204030204" pitchFamily="34" charset="0"/>
              <a:buChar char="•"/>
            </a:pPr>
            <a:r>
              <a:rPr lang="en-US" sz="1900" dirty="0">
                <a:ea typeface="+mn-lt"/>
                <a:cs typeface="+mn-lt"/>
              </a:rPr>
              <a:t>Social Media, such as Facebook, Instagram, Snapchat, and Twitter</a:t>
            </a:r>
            <a:endParaRPr lang="en-US" sz="1900" dirty="0">
              <a:cs typeface="Calibri" panose="020F0502020204030204"/>
            </a:endParaRPr>
          </a:p>
          <a:p>
            <a:pPr>
              <a:lnSpc>
                <a:spcPct val="90000"/>
              </a:lnSpc>
              <a:buFont typeface="Arial" panose="020F0502020204030204" pitchFamily="34" charset="0"/>
              <a:buChar char="•"/>
            </a:pPr>
            <a:r>
              <a:rPr lang="en-US" sz="1900" dirty="0">
                <a:ea typeface="+mn-lt"/>
                <a:cs typeface="+mn-lt"/>
              </a:rPr>
              <a:t>SMS (Short Message Service) also known as Text Message sent through devices</a:t>
            </a:r>
            <a:endParaRPr lang="en-US" sz="1900" dirty="0">
              <a:cs typeface="Calibri" panose="020F0502020204030204"/>
            </a:endParaRPr>
          </a:p>
          <a:p>
            <a:pPr>
              <a:lnSpc>
                <a:spcPct val="90000"/>
              </a:lnSpc>
              <a:buFont typeface="Arial" panose="020F0502020204030204" pitchFamily="34" charset="0"/>
              <a:buChar char="•"/>
            </a:pPr>
            <a:r>
              <a:rPr lang="en-US" sz="1900" dirty="0">
                <a:ea typeface="+mn-lt"/>
                <a:cs typeface="+mn-lt"/>
              </a:rPr>
              <a:t>Instant Message (via devices, email provider services, apps, and social media messaging features)</a:t>
            </a:r>
            <a:endParaRPr lang="en-US" sz="1900" dirty="0">
              <a:cs typeface="Calibri" panose="020F0502020204030204"/>
            </a:endParaRPr>
          </a:p>
          <a:p>
            <a:pPr>
              <a:lnSpc>
                <a:spcPct val="90000"/>
              </a:lnSpc>
              <a:buFont typeface="Arial" panose="020F0502020204030204" pitchFamily="34" charset="0"/>
              <a:buChar char="•"/>
            </a:pPr>
            <a:r>
              <a:rPr lang="en-US" sz="1900" dirty="0">
                <a:ea typeface="+mn-lt"/>
                <a:cs typeface="+mn-lt"/>
              </a:rPr>
              <a:t>Email</a:t>
            </a:r>
            <a:endParaRPr lang="en-US" sz="1900" dirty="0">
              <a:cs typeface="Calibri"/>
            </a:endParaRPr>
          </a:p>
          <a:p>
            <a:pPr>
              <a:lnSpc>
                <a:spcPct val="90000"/>
              </a:lnSpc>
            </a:pPr>
            <a:endParaRPr lang="en-US" sz="1900">
              <a:cs typeface="Calibri"/>
            </a:endParaRPr>
          </a:p>
        </p:txBody>
      </p:sp>
    </p:spTree>
    <p:extLst>
      <p:ext uri="{BB962C8B-B14F-4D97-AF65-F5344CB8AC3E}">
        <p14:creationId xmlns:p14="http://schemas.microsoft.com/office/powerpoint/2010/main" val="4173806273"/>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9AE2C8-2DB6-40FA-9FEC-381798A9ED90}"/>
              </a:ext>
            </a:extLst>
          </p:cNvPr>
          <p:cNvSpPr>
            <a:spLocks noGrp="1"/>
          </p:cNvSpPr>
          <p:nvPr>
            <p:ph type="title"/>
          </p:nvPr>
        </p:nvSpPr>
        <p:spPr/>
        <p:txBody>
          <a:bodyPr/>
          <a:lstStyle/>
          <a:p>
            <a:r>
              <a:rPr lang="en-US">
                <a:cs typeface="Calibri Light"/>
              </a:rPr>
              <a:t>People involved </a:t>
            </a:r>
            <a:endParaRPr lang="en-US"/>
          </a:p>
        </p:txBody>
      </p:sp>
      <p:sp>
        <p:nvSpPr>
          <p:cNvPr id="3" name="Text Placeholder 2">
            <a:extLst>
              <a:ext uri="{FF2B5EF4-FFF2-40B4-BE49-F238E27FC236}">
                <a16:creationId xmlns:a16="http://schemas.microsoft.com/office/drawing/2014/main" xmlns="" id="{B3E12B90-04F0-45AC-B853-698A581D4EA8}"/>
              </a:ext>
            </a:extLst>
          </p:cNvPr>
          <p:cNvSpPr>
            <a:spLocks noGrp="1"/>
          </p:cNvSpPr>
          <p:nvPr>
            <p:ph type="body" idx="1"/>
          </p:nvPr>
        </p:nvSpPr>
        <p:spPr/>
        <p:txBody>
          <a:bodyPr/>
          <a:lstStyle/>
          <a:p>
            <a:pPr algn="ctr"/>
            <a:r>
              <a:rPr lang="en-US">
                <a:ea typeface="+mn-lt"/>
                <a:cs typeface="+mn-lt"/>
              </a:rPr>
              <a:t>Kids who Bully</a:t>
            </a:r>
            <a:endParaRPr lang="en-US">
              <a:cs typeface="Calibri" panose="020F0502020204030204"/>
            </a:endParaRPr>
          </a:p>
        </p:txBody>
      </p:sp>
      <p:sp>
        <p:nvSpPr>
          <p:cNvPr id="4" name="Content Placeholder 3">
            <a:extLst>
              <a:ext uri="{FF2B5EF4-FFF2-40B4-BE49-F238E27FC236}">
                <a16:creationId xmlns:a16="http://schemas.microsoft.com/office/drawing/2014/main" xmlns="" id="{F1AAF33D-9D1C-4260-A3F1-1E22970CB668}"/>
              </a:ext>
            </a:extLst>
          </p:cNvPr>
          <p:cNvSpPr>
            <a:spLocks noGrp="1"/>
          </p:cNvSpPr>
          <p:nvPr>
            <p:ph sz="half" idx="2"/>
          </p:nvPr>
        </p:nvSpPr>
        <p:spPr>
          <a:solidFill>
            <a:schemeClr val="bg1"/>
          </a:solidFill>
        </p:spPr>
        <p:txBody>
          <a:bodyPr vert="horz" lIns="0" tIns="45720" rIns="0" bIns="45720" rtlCol="0" anchor="t">
            <a:normAutofit fontScale="92500" lnSpcReduction="10000"/>
          </a:bodyPr>
          <a:lstStyle/>
          <a:p>
            <a:pPr>
              <a:buFont typeface="Arial" panose="020F0502020204030204" pitchFamily="34" charset="0"/>
              <a:buChar char="•"/>
            </a:pPr>
            <a:r>
              <a:rPr lang="en-US">
                <a:solidFill>
                  <a:schemeClr val="tx1"/>
                </a:solidFill>
                <a:ea typeface="+mn-lt"/>
                <a:cs typeface="+mn-lt"/>
              </a:rPr>
              <a:t>These children engage in bullying behavior towards their peers. </a:t>
            </a:r>
            <a:endParaRPr lang="en-US">
              <a:cs typeface="Calibri" panose="020F0502020204030204"/>
            </a:endParaRPr>
          </a:p>
          <a:p>
            <a:pPr>
              <a:buFont typeface="Arial" panose="020F0502020204030204" pitchFamily="34" charset="0"/>
              <a:buChar char="•"/>
            </a:pPr>
            <a:r>
              <a:rPr lang="en-US">
                <a:solidFill>
                  <a:schemeClr val="tx1"/>
                </a:solidFill>
                <a:ea typeface="+mn-lt"/>
                <a:cs typeface="+mn-lt"/>
              </a:rPr>
              <a:t>There are many risk factors that may contribute to the child's involvement in the behavior. </a:t>
            </a:r>
          </a:p>
          <a:p>
            <a:pPr>
              <a:buFont typeface="Arial" panose="020F0502020204030204" pitchFamily="34" charset="0"/>
              <a:buChar char="•"/>
            </a:pPr>
            <a:r>
              <a:rPr lang="en-US">
                <a:solidFill>
                  <a:schemeClr val="tx1"/>
                </a:solidFill>
                <a:ea typeface="+mn-lt"/>
                <a:cs typeface="+mn-lt"/>
              </a:rPr>
              <a:t>Often, these students require support to change their behavior and address any other challenges that may be influencing their behavior.</a:t>
            </a:r>
            <a:endParaRPr lang="en-US">
              <a:solidFill>
                <a:schemeClr val="tx1"/>
              </a:solidFill>
              <a:cs typeface="Calibri"/>
            </a:endParaRPr>
          </a:p>
        </p:txBody>
      </p:sp>
      <p:sp>
        <p:nvSpPr>
          <p:cNvPr id="5" name="Text Placeholder 4">
            <a:extLst>
              <a:ext uri="{FF2B5EF4-FFF2-40B4-BE49-F238E27FC236}">
                <a16:creationId xmlns:a16="http://schemas.microsoft.com/office/drawing/2014/main" xmlns="" id="{0FA0D999-E0E8-4CC1-B8F0-75DAE9CAF7C8}"/>
              </a:ext>
            </a:extLst>
          </p:cNvPr>
          <p:cNvSpPr>
            <a:spLocks noGrp="1"/>
          </p:cNvSpPr>
          <p:nvPr>
            <p:ph type="body" sz="quarter" idx="3"/>
          </p:nvPr>
        </p:nvSpPr>
        <p:spPr/>
        <p:txBody>
          <a:bodyPr/>
          <a:lstStyle/>
          <a:p>
            <a:pPr algn="ctr"/>
            <a:r>
              <a:rPr lang="en-US">
                <a:ea typeface="+mn-lt"/>
                <a:cs typeface="+mn-lt"/>
              </a:rPr>
              <a:t>Kids who are Bullied</a:t>
            </a:r>
            <a:endParaRPr lang="en-US"/>
          </a:p>
        </p:txBody>
      </p:sp>
      <p:sp>
        <p:nvSpPr>
          <p:cNvPr id="6" name="Content Placeholder 5">
            <a:extLst>
              <a:ext uri="{FF2B5EF4-FFF2-40B4-BE49-F238E27FC236}">
                <a16:creationId xmlns:a16="http://schemas.microsoft.com/office/drawing/2014/main" xmlns="" id="{DF7EE0FC-DD02-4B2D-9409-7F009E7D613D}"/>
              </a:ext>
            </a:extLst>
          </p:cNvPr>
          <p:cNvSpPr>
            <a:spLocks noGrp="1"/>
          </p:cNvSpPr>
          <p:nvPr>
            <p:ph sz="quarter" idx="4"/>
          </p:nvPr>
        </p:nvSpPr>
        <p:spPr/>
        <p:txBody>
          <a:bodyPr vert="horz" lIns="0" tIns="45720" rIns="0" bIns="45720" rtlCol="0" anchor="t">
            <a:normAutofit/>
          </a:bodyPr>
          <a:lstStyle/>
          <a:p>
            <a:pPr>
              <a:buFont typeface="Arial" panose="020F0502020204030204" pitchFamily="34" charset="0"/>
              <a:buChar char="•"/>
            </a:pPr>
            <a:r>
              <a:rPr lang="en-US">
                <a:ea typeface="+mn-lt"/>
                <a:cs typeface="+mn-lt"/>
              </a:rPr>
              <a:t>These children are the targets of bullying behavior. </a:t>
            </a:r>
            <a:endParaRPr lang="en-US"/>
          </a:p>
          <a:p>
            <a:pPr>
              <a:buFont typeface="Arial" panose="020F0502020204030204" pitchFamily="34" charset="0"/>
              <a:buChar char="•"/>
            </a:pPr>
            <a:r>
              <a:rPr lang="en-US">
                <a:ea typeface="+mn-lt"/>
                <a:cs typeface="+mn-lt"/>
              </a:rPr>
              <a:t>Some factors put children at more risk of being bullied, but not all children with these characteristics will be bullied. </a:t>
            </a:r>
          </a:p>
          <a:p>
            <a:pPr>
              <a:buFont typeface="Arial" panose="020F0502020204030204" pitchFamily="34" charset="0"/>
              <a:buChar char="•"/>
            </a:pPr>
            <a:r>
              <a:rPr lang="en-US">
                <a:ea typeface="+mn-lt"/>
                <a:cs typeface="+mn-lt"/>
              </a:rPr>
              <a:t>Sometimes, these children may need help learning how to respond to bullying.</a:t>
            </a:r>
            <a:endParaRPr lang="en-US">
              <a:cs typeface="Calibri"/>
            </a:endParaRPr>
          </a:p>
        </p:txBody>
      </p:sp>
    </p:spTree>
    <p:extLst>
      <p:ext uri="{BB962C8B-B14F-4D97-AF65-F5344CB8AC3E}">
        <p14:creationId xmlns:p14="http://schemas.microsoft.com/office/powerpoint/2010/main" val="506518744"/>
      </p:ext>
    </p:extLst>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79BF98-1366-4404-B3B7-8846AA5A1902}"/>
              </a:ext>
            </a:extLst>
          </p:cNvPr>
          <p:cNvSpPr>
            <a:spLocks noGrp="1"/>
          </p:cNvSpPr>
          <p:nvPr>
            <p:ph type="title"/>
          </p:nvPr>
        </p:nvSpPr>
        <p:spPr/>
        <p:txBody>
          <a:bodyPr/>
          <a:lstStyle/>
          <a:p>
            <a:r>
              <a:rPr lang="en-US" dirty="0">
                <a:ea typeface="+mj-lt"/>
                <a:cs typeface="+mj-lt"/>
              </a:rPr>
              <a:t>People involved </a:t>
            </a:r>
            <a:endParaRPr lang="en-US" dirty="0"/>
          </a:p>
        </p:txBody>
      </p:sp>
      <p:sp>
        <p:nvSpPr>
          <p:cNvPr id="3" name="Text Placeholder 2">
            <a:extLst>
              <a:ext uri="{FF2B5EF4-FFF2-40B4-BE49-F238E27FC236}">
                <a16:creationId xmlns:a16="http://schemas.microsoft.com/office/drawing/2014/main" xmlns="" id="{B699B233-EA80-4A18-A2FA-66A89C63DCF2}"/>
              </a:ext>
            </a:extLst>
          </p:cNvPr>
          <p:cNvSpPr>
            <a:spLocks noGrp="1"/>
          </p:cNvSpPr>
          <p:nvPr>
            <p:ph type="body" idx="1"/>
          </p:nvPr>
        </p:nvSpPr>
        <p:spPr/>
        <p:txBody>
          <a:bodyPr/>
          <a:lstStyle/>
          <a:p>
            <a:pPr algn="ctr"/>
            <a:r>
              <a:rPr lang="en-US" dirty="0">
                <a:ea typeface="+mn-lt"/>
                <a:cs typeface="+mn-lt"/>
              </a:rPr>
              <a:t>Kids who Assist</a:t>
            </a:r>
            <a:endParaRPr lang="en-US" dirty="0">
              <a:cs typeface="Calibri" panose="020F0502020204030204"/>
            </a:endParaRPr>
          </a:p>
        </p:txBody>
      </p:sp>
      <p:sp>
        <p:nvSpPr>
          <p:cNvPr id="4" name="Content Placeholder 3">
            <a:extLst>
              <a:ext uri="{FF2B5EF4-FFF2-40B4-BE49-F238E27FC236}">
                <a16:creationId xmlns:a16="http://schemas.microsoft.com/office/drawing/2014/main" xmlns="" id="{CE269CF9-CCBA-4200-A951-EF2909260441}"/>
              </a:ext>
            </a:extLst>
          </p:cNvPr>
          <p:cNvSpPr>
            <a:spLocks noGrp="1"/>
          </p:cNvSpPr>
          <p:nvPr>
            <p:ph sz="half" idx="2"/>
          </p:nvPr>
        </p:nvSpPr>
        <p:spPr/>
        <p:txBody>
          <a:bodyPr vert="horz" lIns="0" tIns="45720" rIns="0" bIns="45720" rtlCol="0" anchor="t">
            <a:normAutofit/>
          </a:bodyPr>
          <a:lstStyle/>
          <a:p>
            <a:pPr>
              <a:buFont typeface="Arial" panose="020F0502020204030204" pitchFamily="34" charset="0"/>
              <a:buChar char="•"/>
            </a:pPr>
            <a:r>
              <a:rPr lang="en-US" dirty="0">
                <a:ea typeface="+mn-lt"/>
                <a:cs typeface="+mn-lt"/>
              </a:rPr>
              <a:t>These children may not start the bullying or lead in the bullying behavior, but serve as an "assistant" to children who are bullying. </a:t>
            </a:r>
            <a:endParaRPr lang="en-US"/>
          </a:p>
          <a:p>
            <a:pPr>
              <a:buFont typeface="Arial" panose="020F0502020204030204" pitchFamily="34" charset="0"/>
              <a:buChar char="•"/>
            </a:pPr>
            <a:r>
              <a:rPr lang="en-US" dirty="0">
                <a:ea typeface="+mn-lt"/>
                <a:cs typeface="+mn-lt"/>
              </a:rPr>
              <a:t>These children may encourage the bullying behavior and occasionally join in.</a:t>
            </a:r>
            <a:endParaRPr lang="en-US" dirty="0">
              <a:cs typeface="Calibri"/>
            </a:endParaRPr>
          </a:p>
        </p:txBody>
      </p:sp>
      <p:sp>
        <p:nvSpPr>
          <p:cNvPr id="5" name="Text Placeholder 4">
            <a:extLst>
              <a:ext uri="{FF2B5EF4-FFF2-40B4-BE49-F238E27FC236}">
                <a16:creationId xmlns:a16="http://schemas.microsoft.com/office/drawing/2014/main" xmlns="" id="{FAF7F2CC-70ED-442B-B0EA-CE431484355E}"/>
              </a:ext>
            </a:extLst>
          </p:cNvPr>
          <p:cNvSpPr>
            <a:spLocks noGrp="1"/>
          </p:cNvSpPr>
          <p:nvPr>
            <p:ph type="body" sz="quarter" idx="3"/>
          </p:nvPr>
        </p:nvSpPr>
        <p:spPr/>
        <p:txBody>
          <a:bodyPr/>
          <a:lstStyle/>
          <a:p>
            <a:pPr algn="ctr"/>
            <a:r>
              <a:rPr lang="en-US" dirty="0">
                <a:ea typeface="+mn-lt"/>
                <a:cs typeface="+mn-lt"/>
              </a:rPr>
              <a:t>Kids who Reinforce</a:t>
            </a:r>
            <a:endParaRPr lang="en-US" dirty="0">
              <a:cs typeface="Calibri" panose="020F0502020204030204"/>
            </a:endParaRPr>
          </a:p>
        </p:txBody>
      </p:sp>
      <p:sp>
        <p:nvSpPr>
          <p:cNvPr id="6" name="Content Placeholder 5">
            <a:extLst>
              <a:ext uri="{FF2B5EF4-FFF2-40B4-BE49-F238E27FC236}">
                <a16:creationId xmlns:a16="http://schemas.microsoft.com/office/drawing/2014/main" xmlns="" id="{11336F90-3BB8-4AAD-89FC-B8670C3A6F3A}"/>
              </a:ext>
            </a:extLst>
          </p:cNvPr>
          <p:cNvSpPr>
            <a:spLocks noGrp="1"/>
          </p:cNvSpPr>
          <p:nvPr>
            <p:ph sz="quarter" idx="4"/>
          </p:nvPr>
        </p:nvSpPr>
        <p:spPr/>
        <p:txBody>
          <a:bodyPr vert="horz" lIns="0" tIns="45720" rIns="0" bIns="45720" rtlCol="0" anchor="t">
            <a:normAutofit/>
          </a:bodyPr>
          <a:lstStyle/>
          <a:p>
            <a:pPr>
              <a:buFont typeface="Arial" panose="020F0502020204030204" pitchFamily="34" charset="0"/>
              <a:buChar char="•"/>
            </a:pPr>
            <a:r>
              <a:rPr lang="en-US" dirty="0">
                <a:ea typeface="+mn-lt"/>
                <a:cs typeface="+mn-lt"/>
              </a:rPr>
              <a:t>These children are not directly involved in the bullying behavior, but they give the bullying an audience. </a:t>
            </a:r>
            <a:endParaRPr lang="en-US"/>
          </a:p>
          <a:p>
            <a:pPr>
              <a:buFont typeface="Arial" panose="020F0502020204030204" pitchFamily="34" charset="0"/>
              <a:buChar char="•"/>
            </a:pPr>
            <a:r>
              <a:rPr lang="en-US" dirty="0">
                <a:ea typeface="+mn-lt"/>
                <a:cs typeface="+mn-lt"/>
              </a:rPr>
              <a:t>They will often laugh or provide support for the children who are engaging in bullying. </a:t>
            </a:r>
          </a:p>
          <a:p>
            <a:pPr>
              <a:buFont typeface="Arial" panose="020F0502020204030204" pitchFamily="34" charset="0"/>
              <a:buChar char="•"/>
            </a:pPr>
            <a:r>
              <a:rPr lang="en-US" dirty="0">
                <a:ea typeface="+mn-lt"/>
                <a:cs typeface="+mn-lt"/>
              </a:rPr>
              <a:t>This may encourage the bullying to continue.</a:t>
            </a:r>
            <a:endParaRPr lang="en-US">
              <a:cs typeface="Calibri"/>
            </a:endParaRPr>
          </a:p>
        </p:txBody>
      </p:sp>
    </p:spTree>
    <p:extLst>
      <p:ext uri="{BB962C8B-B14F-4D97-AF65-F5344CB8AC3E}">
        <p14:creationId xmlns:p14="http://schemas.microsoft.com/office/powerpoint/2010/main" val="3326106599"/>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7C8EEE-73F7-4AA6-874C-84C36D48D63A}"/>
              </a:ext>
            </a:extLst>
          </p:cNvPr>
          <p:cNvSpPr>
            <a:spLocks noGrp="1"/>
          </p:cNvSpPr>
          <p:nvPr>
            <p:ph type="title"/>
          </p:nvPr>
        </p:nvSpPr>
        <p:spPr/>
        <p:txBody>
          <a:bodyPr/>
          <a:lstStyle/>
          <a:p>
            <a:r>
              <a:rPr lang="en-US" dirty="0">
                <a:ea typeface="+mj-lt"/>
                <a:cs typeface="+mj-lt"/>
              </a:rPr>
              <a:t>People involved </a:t>
            </a:r>
            <a:endParaRPr lang="en-US" dirty="0"/>
          </a:p>
        </p:txBody>
      </p:sp>
      <p:sp>
        <p:nvSpPr>
          <p:cNvPr id="3" name="Text Placeholder 2">
            <a:extLst>
              <a:ext uri="{FF2B5EF4-FFF2-40B4-BE49-F238E27FC236}">
                <a16:creationId xmlns:a16="http://schemas.microsoft.com/office/drawing/2014/main" xmlns="" id="{0D86A432-4A0A-468B-8702-3E6ECA4509D9}"/>
              </a:ext>
            </a:extLst>
          </p:cNvPr>
          <p:cNvSpPr>
            <a:spLocks noGrp="1"/>
          </p:cNvSpPr>
          <p:nvPr>
            <p:ph type="body" idx="1"/>
          </p:nvPr>
        </p:nvSpPr>
        <p:spPr/>
        <p:txBody>
          <a:bodyPr/>
          <a:lstStyle/>
          <a:p>
            <a:pPr algn="ctr"/>
            <a:r>
              <a:rPr lang="en-US" dirty="0">
                <a:ea typeface="+mn-lt"/>
                <a:cs typeface="+mn-lt"/>
              </a:rPr>
              <a:t>Outsiders</a:t>
            </a:r>
            <a:endParaRPr lang="en-US" dirty="0">
              <a:cs typeface="Calibri" panose="020F0502020204030204"/>
            </a:endParaRPr>
          </a:p>
        </p:txBody>
      </p:sp>
      <p:sp>
        <p:nvSpPr>
          <p:cNvPr id="4" name="Content Placeholder 3">
            <a:extLst>
              <a:ext uri="{FF2B5EF4-FFF2-40B4-BE49-F238E27FC236}">
                <a16:creationId xmlns:a16="http://schemas.microsoft.com/office/drawing/2014/main" xmlns="" id="{34F528E3-5937-4EB7-86D3-A130B894E006}"/>
              </a:ext>
            </a:extLst>
          </p:cNvPr>
          <p:cNvSpPr>
            <a:spLocks noGrp="1"/>
          </p:cNvSpPr>
          <p:nvPr>
            <p:ph sz="half" idx="2"/>
          </p:nvPr>
        </p:nvSpPr>
        <p:spPr>
          <a:xfrm>
            <a:off x="1097280" y="2958274"/>
            <a:ext cx="4639736" cy="3329921"/>
          </a:xfrm>
        </p:spPr>
        <p:txBody>
          <a:bodyPr vert="horz" lIns="0" tIns="45720" rIns="0" bIns="45720" rtlCol="0" anchor="t">
            <a:normAutofit fontScale="85000" lnSpcReduction="10000"/>
          </a:bodyPr>
          <a:lstStyle/>
          <a:p>
            <a:pPr>
              <a:buFont typeface="Arial" panose="020F0502020204030204" pitchFamily="34" charset="0"/>
              <a:buChar char="•"/>
            </a:pPr>
            <a:r>
              <a:rPr lang="en-US" dirty="0">
                <a:ea typeface="+mn-lt"/>
                <a:cs typeface="+mn-lt"/>
              </a:rPr>
              <a:t>These children remain separate from the bullying situation. </a:t>
            </a:r>
            <a:endParaRPr lang="en-US"/>
          </a:p>
          <a:p>
            <a:pPr>
              <a:buFont typeface="Arial" panose="020F0502020204030204" pitchFamily="34" charset="0"/>
              <a:buChar char="•"/>
            </a:pPr>
            <a:r>
              <a:rPr lang="en-US" dirty="0">
                <a:ea typeface="+mn-lt"/>
                <a:cs typeface="+mn-lt"/>
              </a:rPr>
              <a:t>They neither reinforce the bullying behavior nor defend the child being bullied. </a:t>
            </a:r>
          </a:p>
          <a:p>
            <a:pPr>
              <a:buFont typeface="Arial" panose="020F0502020204030204" pitchFamily="34" charset="0"/>
              <a:buChar char="•"/>
            </a:pPr>
            <a:r>
              <a:rPr lang="en-US" dirty="0">
                <a:ea typeface="+mn-lt"/>
                <a:cs typeface="+mn-lt"/>
              </a:rPr>
              <a:t>Some may watch what is going on but do not provide feedback about the situation to show they are on anyone’s side. </a:t>
            </a:r>
            <a:endParaRPr lang="en-US">
              <a:ea typeface="+mn-lt"/>
              <a:cs typeface="+mn-lt"/>
            </a:endParaRPr>
          </a:p>
          <a:p>
            <a:pPr>
              <a:buFont typeface="Arial" panose="020F0502020204030204" pitchFamily="34" charset="0"/>
              <a:buChar char="•"/>
            </a:pPr>
            <a:r>
              <a:rPr lang="en-US" dirty="0">
                <a:ea typeface="+mn-lt"/>
                <a:cs typeface="+mn-lt"/>
              </a:rPr>
              <a:t>Even so, providing an audience may encourage the bullying behavior.</a:t>
            </a:r>
            <a:endParaRPr lang="en-US">
              <a:cs typeface="Calibri" panose="020F0502020204030204"/>
            </a:endParaRPr>
          </a:p>
          <a:p>
            <a:pPr>
              <a:buFont typeface="Arial" panose="020F0502020204030204" pitchFamily="34" charset="0"/>
              <a:buChar char="•"/>
            </a:pPr>
            <a:r>
              <a:rPr lang="en-US" dirty="0">
                <a:ea typeface="+mn-lt"/>
                <a:cs typeface="+mn-lt"/>
              </a:rPr>
              <a:t>These kids often want to help, but don’t know how.</a:t>
            </a:r>
            <a:endParaRPr lang="en-US" dirty="0">
              <a:cs typeface="Calibri"/>
            </a:endParaRPr>
          </a:p>
          <a:p>
            <a:endParaRPr lang="en-US" dirty="0">
              <a:cs typeface="Calibri"/>
            </a:endParaRPr>
          </a:p>
        </p:txBody>
      </p:sp>
      <p:sp>
        <p:nvSpPr>
          <p:cNvPr id="5" name="Text Placeholder 4">
            <a:extLst>
              <a:ext uri="{FF2B5EF4-FFF2-40B4-BE49-F238E27FC236}">
                <a16:creationId xmlns:a16="http://schemas.microsoft.com/office/drawing/2014/main" xmlns="" id="{00BF561B-EDA1-4AAE-922F-45D2E77718F5}"/>
              </a:ext>
            </a:extLst>
          </p:cNvPr>
          <p:cNvSpPr>
            <a:spLocks noGrp="1"/>
          </p:cNvSpPr>
          <p:nvPr>
            <p:ph type="body" sz="quarter" idx="3"/>
          </p:nvPr>
        </p:nvSpPr>
        <p:spPr/>
        <p:txBody>
          <a:bodyPr/>
          <a:lstStyle/>
          <a:p>
            <a:pPr algn="ctr"/>
            <a:r>
              <a:rPr lang="en-US" dirty="0">
                <a:ea typeface="+mn-lt"/>
                <a:cs typeface="+mn-lt"/>
              </a:rPr>
              <a:t>Kids who Defend</a:t>
            </a:r>
            <a:endParaRPr lang="en-US" dirty="0">
              <a:cs typeface="Calibri" panose="020F0502020204030204"/>
            </a:endParaRPr>
          </a:p>
        </p:txBody>
      </p:sp>
      <p:sp>
        <p:nvSpPr>
          <p:cNvPr id="6" name="Content Placeholder 5">
            <a:extLst>
              <a:ext uri="{FF2B5EF4-FFF2-40B4-BE49-F238E27FC236}">
                <a16:creationId xmlns:a16="http://schemas.microsoft.com/office/drawing/2014/main" xmlns="" id="{AE3B2C95-39E9-4473-9A71-C3726D005D28}"/>
              </a:ext>
            </a:extLst>
          </p:cNvPr>
          <p:cNvSpPr>
            <a:spLocks noGrp="1"/>
          </p:cNvSpPr>
          <p:nvPr>
            <p:ph sz="quarter" idx="4"/>
          </p:nvPr>
        </p:nvSpPr>
        <p:spPr/>
        <p:txBody>
          <a:bodyPr vert="horz" lIns="0" tIns="45720" rIns="0" bIns="45720" rtlCol="0" anchor="t">
            <a:normAutofit/>
          </a:bodyPr>
          <a:lstStyle/>
          <a:p>
            <a:pPr>
              <a:buFont typeface="Arial" panose="020F0502020204030204" pitchFamily="34" charset="0"/>
              <a:buChar char="•"/>
            </a:pPr>
            <a:r>
              <a:rPr lang="en-US" dirty="0">
                <a:ea typeface="+mn-lt"/>
                <a:cs typeface="+mn-lt"/>
              </a:rPr>
              <a:t>These children actively comfort the child being bullied and may come to the child's defense when bullying occurs.</a:t>
            </a:r>
            <a:endParaRPr lang="en-US" dirty="0">
              <a:cs typeface="Calibri" panose="020F0502020204030204"/>
            </a:endParaRPr>
          </a:p>
        </p:txBody>
      </p:sp>
    </p:spTree>
    <p:extLst>
      <p:ext uri="{BB962C8B-B14F-4D97-AF65-F5344CB8AC3E}">
        <p14:creationId xmlns:p14="http://schemas.microsoft.com/office/powerpoint/2010/main" val="2465962325"/>
      </p:ext>
    </p:extLst>
  </p:cSld>
  <p:clrMapOvr>
    <a:masterClrMapping/>
  </p:clrMapOvr>
  <p:transition spd="slow">
    <p:push dir="u"/>
  </p:transition>
</p:sld>
</file>

<file path=ppt/theme/theme1.xml><?xml version="1.0" encoding="utf-8"?>
<a:theme xmlns:a="http://schemas.openxmlformats.org/drawingml/2006/main" name="RetrospectVTI">
  <a:themeElements>
    <a:clrScheme name="">
      <a:dk1>
        <a:srgbClr val="000000"/>
      </a:dk1>
      <a:lt1>
        <a:srgbClr val="FFFFFF"/>
      </a:lt1>
      <a:dk2>
        <a:srgbClr val="233D3F"/>
      </a:dk2>
      <a:lt2>
        <a:srgbClr val="E8E7E2"/>
      </a:lt2>
      <a:accent1>
        <a:srgbClr val="909ACD"/>
      </a:accent1>
      <a:accent2>
        <a:srgbClr val="77A2C2"/>
      </a:accent2>
      <a:accent3>
        <a:srgbClr val="7AAEAE"/>
      </a:accent3>
      <a:accent4>
        <a:srgbClr val="6DB194"/>
      </a:accent4>
      <a:accent5>
        <a:srgbClr val="78AF81"/>
      </a:accent5>
      <a:accent6>
        <a:srgbClr val="7DB06C"/>
      </a:accent6>
      <a:hlink>
        <a:srgbClr val="8C8355"/>
      </a:hlink>
      <a:folHlink>
        <a:srgbClr val="82828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office theme</Template>
  <TotalTime>6</TotalTime>
  <Words>445</Words>
  <Application>Microsoft Office PowerPoint</Application>
  <PresentationFormat>Širokouhlá</PresentationFormat>
  <Paragraphs>84</Paragraphs>
  <Slides>14</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14</vt:i4>
      </vt:variant>
    </vt:vector>
  </HeadingPairs>
  <TitlesOfParts>
    <vt:vector size="19" baseType="lpstr">
      <vt:lpstr>Arial</vt:lpstr>
      <vt:lpstr>Calibri</vt:lpstr>
      <vt:lpstr>Calibri Light</vt:lpstr>
      <vt:lpstr>Consolas</vt:lpstr>
      <vt:lpstr>RetrospectVTI</vt:lpstr>
      <vt:lpstr>Bulling </vt:lpstr>
      <vt:lpstr>What is bullying?</vt:lpstr>
      <vt:lpstr>Types of bullying: 1. Verbal bullying</vt:lpstr>
      <vt:lpstr>Types of bullying: 2. Physical bullying</vt:lpstr>
      <vt:lpstr>Types of bullying: 3. Social bullying</vt:lpstr>
      <vt:lpstr>Types of bullying: 4. Cyberbullying</vt:lpstr>
      <vt:lpstr>People involved </vt:lpstr>
      <vt:lpstr>People involved </vt:lpstr>
      <vt:lpstr>People involved </vt:lpstr>
      <vt:lpstr>What Are the Effects of Bullying?</vt:lpstr>
      <vt:lpstr>What Can I Do?</vt:lpstr>
      <vt:lpstr>What Can I Do?</vt:lpstr>
      <vt:lpstr>  Resources</vt:lpstr>
      <vt:lpstr>Thanks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PaedDr. Adriana HUGECOVÁ</cp:lastModifiedBy>
  <cp:revision>295</cp:revision>
  <dcterms:created xsi:type="dcterms:W3CDTF">2013-07-15T20:26:40Z</dcterms:created>
  <dcterms:modified xsi:type="dcterms:W3CDTF">2019-10-03T07:11:56Z</dcterms:modified>
</cp:coreProperties>
</file>