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5" r:id="rId8"/>
    <p:sldId id="264" r:id="rId9"/>
    <p:sldId id="257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2009"/>
    <a:srgbClr val="ED5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D03FD-2FD7-4137-9523-9FDA479F6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CFE88C-4317-4AFD-AB9A-7A0B6ACA5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09152D-99B1-414A-8FE3-6F9F688B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EBC193-4061-426B-AF60-F53D5159F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631026-B9C2-4BA4-B370-DD1A8740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769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C1346-658F-44A0-8819-4065F1646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1B4EF5-DA8A-435C-9E43-D3E4ED136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66ECEC-E3AA-45F2-BDB4-B78562637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C0B270-934B-406F-B316-08018D3F0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3D4ABC-11FE-48BD-AE28-AAD0718C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799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A4AA4D2-6158-4844-A9EC-C30D38C27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36D7B79-7FFF-493F-A564-34DCB270D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24054C-8F7B-4436-B5CB-B5A252C8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D5E922-D66E-401B-B4F6-6E76ACF0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FDF1BD-A388-4E37-8110-54D299D0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59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525BC-7D31-4783-A331-1B1D027E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7384EC-E17E-4D69-B1CB-1B73AA157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D55B45-16BD-4C4D-8A37-31CEB0DF1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7982E3-8095-4C24-842F-3A6C7078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3CC373-CCEC-4A0C-922D-BD0647F85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144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B67116-A410-4B1D-8403-84B5DDB0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BBE272-DFB1-496C-AA75-C654279FD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9E8BFE-1316-46F2-9716-D994B9A5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242B82-3A8D-429A-86D0-507E7BE5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FC732E-637D-472F-ACB0-761B7DA8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811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4F8EC-68BF-496E-AD11-B4625C3F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724FB1-CAF7-4839-A5A9-62ABFE83BD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2C49E1-CE97-4CA9-B300-3EC0CFB11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A0154E-291E-4E5C-9475-6A0BE89C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9C5210-96DD-46BA-BA78-BF44DDAA0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B30153-3D6E-4445-BC6C-D8395CBB5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02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593493-70C7-4B0D-940C-C0C976B58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C33826-1C18-4416-A0B6-627700FC2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340D3C-137E-4E50-963E-E485FA094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11FB19-0F66-445D-B027-DDFFB767A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9D0E2F3-F490-4A98-BA19-FFE353649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14D5F7B-B863-4600-9525-DA529B987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D76089-0C4B-435E-A434-C7A884E3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D35247-4273-4347-B95A-A21B3CF6A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4453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C74AE-A396-44BE-BF6A-9AAD144E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C5D3E6D-F672-4C89-8978-17CDBEA9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84B391-A2E8-43F0-AF18-357A9DAA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E90E88-1C07-41B7-9405-A4F94B61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224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29CA7E2-0E7B-4E94-AEAA-DB93441F2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548D7A3-00FD-42BE-9CE9-69ACF5CE0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3B258A-9AB8-4BF4-BBDD-7DF431CB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021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E95E0-B285-4BF9-B465-A507C87A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A312B-688E-4AE7-9DFF-8B88AD80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2B7D75-D53D-45EA-A5B2-56FD5BF3B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9295FD-9477-4649-918B-E8413832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308512-7719-412C-BF3A-72282B41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B5B78D-BCEF-4947-B30F-4528D5682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24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7255C-7784-484E-B953-D28F29B9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F46939F-575A-4F82-97A2-CACD488BE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AEB0A39-A89A-40F8-AED9-BF2913D2C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1CFAAA-E093-439E-B313-4313C827F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17D2024-1917-4C50-9D4D-6A377691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A5B4E5F-4142-4A61-8A85-A29D571E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165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2009"/>
            </a:gs>
            <a:gs pos="19000">
              <a:srgbClr val="FD9D93"/>
            </a:gs>
            <a:gs pos="41000">
              <a:schemeClr val="bg1"/>
            </a:gs>
            <a:gs pos="59000">
              <a:schemeClr val="bg1"/>
            </a:gs>
            <a:gs pos="81000">
              <a:srgbClr val="DBDBDB"/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FC0A14-163E-489D-85C6-FE25F2D3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A931B3-116A-4415-9221-B9E2011A5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0AE3F8-667F-4173-92B1-1C0D1F689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87320-729A-4395-9157-902D13E68B99}" type="datetimeFigureOut">
              <a:rPr lang="sk-SK" smtClean="0"/>
              <a:t>9. 10. 2019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2AE695-BDCC-4FC0-A9FC-3C9BBBD75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7EFEB1-AF07-4A57-9C42-440778869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7F47D-58A9-44A2-9E2A-B2BBA8D52E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752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sychologytoday.com/sg/articles/201801/how-deep-is-the-impact-bullying" TargetMode="External"/><Relationship Id="rId3" Type="http://schemas.openxmlformats.org/officeDocument/2006/relationships/hyperlink" Target="https://www.stopbullying.gov/what-is-bullying/index.html" TargetMode="External"/><Relationship Id="rId7" Type="http://schemas.openxmlformats.org/officeDocument/2006/relationships/hyperlink" Target="https://www.stopbullying.gov/kids/what-you-can-do/index.html" TargetMode="External"/><Relationship Id="rId2" Type="http://schemas.openxmlformats.org/officeDocument/2006/relationships/hyperlink" Target="https://www.fosi.org/good-digital-parenting/bullying-2019-what-it-looks-and-how-you-can-help-those-struggl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ifemagazine.co.uk/2017/12/do-young-people-care-about-religion/" TargetMode="External"/><Relationship Id="rId5" Type="http://schemas.openxmlformats.org/officeDocument/2006/relationships/hyperlink" Target="https://kidshealth.org/en/teens/bullies.html" TargetMode="External"/><Relationship Id="rId4" Type="http://schemas.openxmlformats.org/officeDocument/2006/relationships/hyperlink" Target="https://www.edutopia.org/article/empowering-students-curb-bullying" TargetMode="External"/><Relationship Id="rId9" Type="http://schemas.openxmlformats.org/officeDocument/2006/relationships/hyperlink" Target="https://ideas.ted.com/9-pieces-of-practical-advice-about-bully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190CE0E9-138A-4F42-81AC-F758A8C8A770}"/>
              </a:ext>
            </a:extLst>
          </p:cNvPr>
          <p:cNvSpPr/>
          <p:nvPr/>
        </p:nvSpPr>
        <p:spPr>
          <a:xfrm>
            <a:off x="9015046" y="5158154"/>
            <a:ext cx="3176954" cy="830997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7B7E78-5DEF-49FA-B9DC-D73C42862B2B}"/>
              </a:ext>
            </a:extLst>
          </p:cNvPr>
          <p:cNvSpPr/>
          <p:nvPr/>
        </p:nvSpPr>
        <p:spPr>
          <a:xfrm>
            <a:off x="8616462" y="375137"/>
            <a:ext cx="3575538" cy="936505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A0D55FC-3F2F-4ED7-A0AB-F6E4B1EC9781}"/>
              </a:ext>
            </a:extLst>
          </p:cNvPr>
          <p:cNvSpPr txBox="1"/>
          <p:nvPr/>
        </p:nvSpPr>
        <p:spPr>
          <a:xfrm>
            <a:off x="8417169" y="480646"/>
            <a:ext cx="377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sk-SK" sz="48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BULLYING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E619D14-338B-45F9-A9A0-1DA1F082041E}"/>
              </a:ext>
            </a:extLst>
          </p:cNvPr>
          <p:cNvSpPr txBox="1"/>
          <p:nvPr/>
        </p:nvSpPr>
        <p:spPr>
          <a:xfrm>
            <a:off x="9144000" y="5219709"/>
            <a:ext cx="3176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>
                <a:latin typeface="Bahnschrift SemiBold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Daniela Nováková</a:t>
            </a:r>
          </a:p>
          <a:p>
            <a:r>
              <a:rPr lang="sk-SK" sz="2000" b="1" dirty="0" err="1">
                <a:latin typeface="Bahnschrift SemiBold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Livia</a:t>
            </a:r>
            <a:r>
              <a:rPr lang="sk-SK" sz="2000" b="1" dirty="0">
                <a:latin typeface="Bahnschrift SemiBold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sk-SK" sz="2000" b="1" dirty="0" err="1">
                <a:latin typeface="Bahnschrift SemiBold" panose="020B0502040204020203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Kokinčáková</a:t>
            </a:r>
            <a:endParaRPr lang="sk-SK" sz="2000" b="1" dirty="0">
              <a:latin typeface="Bahnschrift SemiBold" panose="020B0502040204020203" pitchFamily="34" charset="0"/>
              <a:ea typeface="Adobe Fan Heiti Std B" panose="020B07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2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8D7CB485-1B57-4885-A079-9F0D2533838A}"/>
              </a:ext>
            </a:extLst>
          </p:cNvPr>
          <p:cNvSpPr/>
          <p:nvPr/>
        </p:nvSpPr>
        <p:spPr>
          <a:xfrm>
            <a:off x="0" y="339969"/>
            <a:ext cx="10081846" cy="1418493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4FC931A-A728-42F8-8221-E6F8862F4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0" y="574431"/>
            <a:ext cx="10515600" cy="928321"/>
          </a:xfrm>
        </p:spPr>
        <p:txBody>
          <a:bodyPr/>
          <a:lstStyle/>
          <a:p>
            <a:r>
              <a:rPr lang="en-US" dirty="0">
                <a:latin typeface="Bahnschrift SemiBold" panose="020B0502040204020203" pitchFamily="34" charset="0"/>
              </a:rPr>
              <a:t>Thank you for your attention</a:t>
            </a:r>
            <a:endParaRPr lang="sk-SK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1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5DFA36F7-BFD1-4F48-922A-BB24DF2CB503}"/>
              </a:ext>
            </a:extLst>
          </p:cNvPr>
          <p:cNvSpPr txBox="1"/>
          <p:nvPr/>
        </p:nvSpPr>
        <p:spPr>
          <a:xfrm>
            <a:off x="1078523" y="1817077"/>
            <a:ext cx="541606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Bullying is unwanted, aggressive behavior among school aged children that involves a real or perceived power imbalance.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behavior is repeated, or has the potential to be repeated, over time. Both kids who are bullied and who bully others may have serious, lasting problems.</a:t>
            </a:r>
            <a:endParaRPr lang="sk-S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Bullying can have a serious effect on a child’s mental health and can even lead to the development of anxiety and depression later in life.</a:t>
            </a:r>
            <a:endParaRPr lang="sk-SK" sz="2000" dirty="0"/>
          </a:p>
          <a:p>
            <a:endParaRPr lang="sk-SK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FC6F7BE-BB36-449C-8964-DEAEE859ABDC}"/>
              </a:ext>
            </a:extLst>
          </p:cNvPr>
          <p:cNvSpPr txBox="1"/>
          <p:nvPr/>
        </p:nvSpPr>
        <p:spPr>
          <a:xfrm>
            <a:off x="1101969" y="527539"/>
            <a:ext cx="886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latin typeface="Bahnschrift SemiBold" panose="020B0502040204020203" pitchFamily="34" charset="0"/>
              </a:rPr>
              <a:t>What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is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bullying</a:t>
            </a:r>
            <a:r>
              <a:rPr lang="sk-SK" sz="4800" dirty="0">
                <a:latin typeface="Bahnschrift SemiBold" panose="020B0502040204020203" pitchFamily="34" charset="0"/>
              </a:rPr>
              <a:t>?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319B81-C7F6-402D-B9AE-F840A16BC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39" y="3574073"/>
            <a:ext cx="4900246" cy="2756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762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75E02A1-4040-40EC-9BDD-795AE2947B8B}"/>
              </a:ext>
            </a:extLst>
          </p:cNvPr>
          <p:cNvSpPr txBox="1"/>
          <p:nvPr/>
        </p:nvSpPr>
        <p:spPr>
          <a:xfrm>
            <a:off x="1512711" y="621323"/>
            <a:ext cx="9929012" cy="410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Bullies might make fun of others for many things, including: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appearance (how someone looks)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behavior (how someone acts)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race or religion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social status (whether someone is popular)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sexual identity (like being gay, lesbian, or transgender)</a:t>
            </a:r>
            <a:endParaRPr lang="sk-SK" sz="2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9DD912F-67C9-463E-8917-5B03BFFD3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724" y="2674962"/>
            <a:ext cx="2192215" cy="1644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0791F1-2C46-451C-BF88-5E277D1C9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378">
            <a:off x="7674704" y="4647011"/>
            <a:ext cx="2357116" cy="1666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EDAEA11-1D7B-49B9-8BB3-7FA92C6C6864}"/>
              </a:ext>
            </a:extLst>
          </p:cNvPr>
          <p:cNvSpPr txBox="1"/>
          <p:nvPr/>
        </p:nvSpPr>
        <p:spPr>
          <a:xfrm>
            <a:off x="1242645" y="773723"/>
            <a:ext cx="7631723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Bullying can come in different types:</a:t>
            </a:r>
            <a:endParaRPr lang="sk-SK" sz="4800" dirty="0">
              <a:latin typeface="Bahnschrift SemiBold" panose="020B0502040204020203" pitchFamily="34" charset="0"/>
            </a:endParaRPr>
          </a:p>
          <a:p>
            <a:endParaRPr lang="sk-SK" sz="3200" dirty="0">
              <a:latin typeface="Bahnschrift SemiBold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err="1"/>
              <a:t>Physic</a:t>
            </a:r>
            <a:r>
              <a:rPr lang="sk-SK" sz="2000" dirty="0"/>
              <a:t>- </a:t>
            </a:r>
            <a:r>
              <a:rPr lang="en-US" sz="2000" dirty="0"/>
              <a:t>is when bullies hurt their targets physically</a:t>
            </a:r>
            <a:endParaRPr lang="sk-SK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err="1"/>
              <a:t>Verbal</a:t>
            </a:r>
            <a:r>
              <a:rPr lang="sk-SK" sz="2000" dirty="0"/>
              <a:t>- </a:t>
            </a:r>
            <a:r>
              <a:rPr lang="en-US" sz="2000" dirty="0"/>
              <a:t>is taunting or teasing someone</a:t>
            </a:r>
            <a:endParaRPr lang="sk-SK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err="1"/>
              <a:t>Phychological</a:t>
            </a:r>
            <a:r>
              <a:rPr lang="sk-SK" sz="2000" dirty="0"/>
              <a:t>-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gossiping</a:t>
            </a:r>
            <a:r>
              <a:rPr lang="sk-SK" sz="2000" dirty="0"/>
              <a:t> </a:t>
            </a:r>
            <a:r>
              <a:rPr lang="sk-SK" sz="2000" dirty="0" err="1"/>
              <a:t>about</a:t>
            </a:r>
            <a:r>
              <a:rPr lang="sk-SK" sz="2000" dirty="0"/>
              <a:t> </a:t>
            </a:r>
            <a:r>
              <a:rPr lang="sk-SK" sz="2000" dirty="0" err="1"/>
              <a:t>people</a:t>
            </a:r>
            <a:r>
              <a:rPr lang="sk-SK" sz="2000" dirty="0"/>
              <a:t> to </a:t>
            </a:r>
            <a:r>
              <a:rPr lang="sk-SK" sz="2000" dirty="0" err="1"/>
              <a:t>make</a:t>
            </a:r>
            <a:r>
              <a:rPr lang="sk-SK" sz="2000" dirty="0"/>
              <a:t> </a:t>
            </a:r>
            <a:r>
              <a:rPr lang="sk-SK" sz="2000" dirty="0" err="1"/>
              <a:t>them</a:t>
            </a:r>
            <a:r>
              <a:rPr lang="sk-SK" sz="2000" dirty="0"/>
              <a:t> </a:t>
            </a:r>
            <a:r>
              <a:rPr lang="sk-SK" sz="2000" dirty="0" err="1"/>
              <a:t>feel</a:t>
            </a:r>
            <a:r>
              <a:rPr lang="sk-SK" sz="2000" dirty="0"/>
              <a:t> </a:t>
            </a:r>
            <a:r>
              <a:rPr lang="sk-SK" sz="2000" dirty="0" err="1"/>
              <a:t>bad</a:t>
            </a:r>
            <a:endParaRPr lang="sk-SK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b="1" dirty="0" err="1"/>
              <a:t>Cyberbullying</a:t>
            </a:r>
            <a:r>
              <a:rPr lang="sk-SK" sz="2000" dirty="0"/>
              <a:t>- </a:t>
            </a:r>
            <a:r>
              <a:rPr lang="en-US" sz="2000" dirty="0"/>
              <a:t>is when bullies use the internet and social media </a:t>
            </a:r>
            <a:r>
              <a:rPr lang="sk-SK" sz="2000" dirty="0"/>
              <a:t>to 	</a:t>
            </a:r>
            <a:r>
              <a:rPr lang="sk-SK" sz="2000" dirty="0" err="1"/>
              <a:t>send</a:t>
            </a:r>
            <a:r>
              <a:rPr lang="sk-SK" sz="2000" dirty="0"/>
              <a:t> </a:t>
            </a:r>
            <a:r>
              <a:rPr lang="sk-SK" sz="2000" dirty="0" err="1"/>
              <a:t>mean</a:t>
            </a:r>
            <a:r>
              <a:rPr lang="sk-SK" sz="2000" dirty="0"/>
              <a:t> text, </a:t>
            </a:r>
            <a:r>
              <a:rPr lang="en-US" sz="2000" dirty="0"/>
              <a:t>also might post personal information, </a:t>
            </a:r>
            <a:r>
              <a:rPr lang="sk-SK" sz="2000" dirty="0"/>
              <a:t>	</a:t>
            </a:r>
            <a:r>
              <a:rPr lang="en-US" sz="2000" dirty="0"/>
              <a:t>pictures, or videos designed to hurt or embarrass someone </a:t>
            </a:r>
            <a:r>
              <a:rPr lang="sk-SK" sz="2000" dirty="0"/>
              <a:t>	</a:t>
            </a:r>
            <a:r>
              <a:rPr lang="en-US" sz="2000" dirty="0"/>
              <a:t>else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3529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2E7909B-CEE0-49ED-8CB3-E97ADB5B1619}"/>
              </a:ext>
            </a:extLst>
          </p:cNvPr>
          <p:cNvSpPr txBox="1"/>
          <p:nvPr/>
        </p:nvSpPr>
        <p:spPr>
          <a:xfrm>
            <a:off x="937846" y="586154"/>
            <a:ext cx="102225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latin typeface="Bahnschrift SemiBold" panose="020B0502040204020203" pitchFamily="34" charset="0"/>
              </a:rPr>
              <a:t>How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can</a:t>
            </a:r>
            <a:r>
              <a:rPr lang="sk-SK" sz="4800" dirty="0">
                <a:latin typeface="Bahnschrift SemiBold" panose="020B0502040204020203" pitchFamily="34" charset="0"/>
              </a:rPr>
              <a:t> I </a:t>
            </a:r>
            <a:r>
              <a:rPr lang="sk-SK" sz="4800" dirty="0" err="1">
                <a:latin typeface="Bahnschrift SemiBold" panose="020B0502040204020203" pitchFamily="34" charset="0"/>
              </a:rPr>
              <a:t>help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someone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who’s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being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bullied</a:t>
            </a:r>
            <a:r>
              <a:rPr lang="sk-SK" sz="4800" dirty="0">
                <a:latin typeface="Bahnschrift SemiBold" panose="020B0502040204020203" pitchFamily="34" charset="0"/>
              </a:rPr>
              <a:t>?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18DE738-D5C2-48CD-B83F-AA8D797217CE}"/>
              </a:ext>
            </a:extLst>
          </p:cNvPr>
          <p:cNvSpPr txBox="1"/>
          <p:nvPr/>
        </p:nvSpPr>
        <p:spPr>
          <a:xfrm>
            <a:off x="937846" y="2421029"/>
            <a:ext cx="8006861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Validate their differences. People are often bullied because they’re perceived as different. You can let your child know that their differences deserve to be celebrated.</a:t>
            </a:r>
            <a:r>
              <a:rPr lang="sk-SK" sz="24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Listen without judgment. Many of those being bullied are afraid to reach out because they don’t think that what’s going on is a big deal. Let them know that their feelings are valid and that you’re here to listen to as much as they feel comfortable sharing.</a:t>
            </a:r>
            <a:r>
              <a:rPr lang="sk-SK" sz="20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sk-SK" sz="2000" dirty="0"/>
          </a:p>
          <a:p>
            <a:endParaRPr lang="en-US" sz="2000" dirty="0"/>
          </a:p>
          <a:p>
            <a:br>
              <a:rPr lang="en-US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29138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8190689-4EC0-4F63-B39C-C87A45633C03}"/>
              </a:ext>
            </a:extLst>
          </p:cNvPr>
          <p:cNvSpPr txBox="1"/>
          <p:nvPr/>
        </p:nvSpPr>
        <p:spPr>
          <a:xfrm>
            <a:off x="902678" y="773724"/>
            <a:ext cx="1008184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ahnschrift SemiBold" panose="020B0502040204020203" pitchFamily="34" charset="0"/>
              </a:rPr>
              <a:t>How </a:t>
            </a:r>
            <a:r>
              <a:rPr lang="sk-SK" sz="4800" dirty="0">
                <a:latin typeface="Bahnschrift SemiBold" panose="020B0502040204020203" pitchFamily="34" charset="0"/>
              </a:rPr>
              <a:t>do </a:t>
            </a:r>
            <a:r>
              <a:rPr lang="sk-SK" sz="4800" dirty="0" err="1">
                <a:latin typeface="Bahnschrift SemiBold" panose="020B0502040204020203" pitchFamily="34" charset="0"/>
              </a:rPr>
              <a:t>we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can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find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that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children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is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bullyed</a:t>
            </a:r>
            <a:r>
              <a:rPr lang="sk-SK" sz="4800" dirty="0">
                <a:latin typeface="Bahnschrift SemiBold" panose="020B0502040204020203" pitchFamily="34" charset="0"/>
              </a:rPr>
              <a:t>?</a:t>
            </a:r>
          </a:p>
          <a:p>
            <a:endParaRPr lang="sk-SK" sz="4800" dirty="0">
              <a:latin typeface="Bahnschrift SemiBol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sk-SK" sz="2000" dirty="0"/>
              <a:t>1. </a:t>
            </a:r>
            <a:r>
              <a:rPr lang="sk-SK" sz="2000" dirty="0" err="1"/>
              <a:t>Their′s</a:t>
            </a:r>
            <a:r>
              <a:rPr lang="sk-SK" sz="2000" dirty="0"/>
              <a:t> </a:t>
            </a:r>
            <a:r>
              <a:rPr lang="sk-SK" sz="2000" dirty="0" err="1"/>
              <a:t>results</a:t>
            </a:r>
            <a:r>
              <a:rPr lang="sk-SK" sz="2000" dirty="0"/>
              <a:t> are </a:t>
            </a:r>
            <a:r>
              <a:rPr lang="sk-SK" sz="2000" dirty="0" err="1"/>
              <a:t>worse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/>
              <a:t>2. </a:t>
            </a:r>
            <a:r>
              <a:rPr lang="sk-SK" sz="2000" dirty="0" err="1"/>
              <a:t>They</a:t>
            </a:r>
            <a:r>
              <a:rPr lang="sk-SK" sz="2000" dirty="0"/>
              <a:t> </a:t>
            </a:r>
            <a:r>
              <a:rPr lang="sk-SK" sz="2000" dirty="0" err="1"/>
              <a:t>begine</a:t>
            </a:r>
            <a:r>
              <a:rPr lang="sk-SK" sz="2000" dirty="0"/>
              <a:t> </a:t>
            </a:r>
            <a:r>
              <a:rPr lang="sk-SK" sz="2000" dirty="0" err="1"/>
              <a:t>shy</a:t>
            </a:r>
            <a:endParaRPr lang="sk-SK" sz="2000" dirty="0"/>
          </a:p>
          <a:p>
            <a:pPr>
              <a:lnSpc>
                <a:spcPct val="150000"/>
              </a:lnSpc>
            </a:pPr>
            <a:r>
              <a:rPr lang="sk-SK" sz="2000" dirty="0"/>
              <a:t>3. </a:t>
            </a:r>
            <a:r>
              <a:rPr lang="sk-SK" sz="2000" dirty="0" err="1"/>
              <a:t>Child</a:t>
            </a:r>
            <a:r>
              <a:rPr lang="sk-SK" sz="2000" dirty="0"/>
              <a:t> </a:t>
            </a:r>
            <a:r>
              <a:rPr lang="sk-SK" sz="2000" dirty="0" err="1"/>
              <a:t>is</a:t>
            </a:r>
            <a:r>
              <a:rPr lang="sk-SK" sz="2000" dirty="0"/>
              <a:t> </a:t>
            </a:r>
            <a:r>
              <a:rPr lang="sk-SK" sz="2000" dirty="0" err="1"/>
              <a:t>depressed</a:t>
            </a:r>
            <a:r>
              <a:rPr lang="sk-SK" sz="2000" dirty="0"/>
              <a:t>, </a:t>
            </a:r>
            <a:r>
              <a:rPr lang="sk-SK" sz="2000" dirty="0" err="1"/>
              <a:t>neurotic</a:t>
            </a:r>
            <a:r>
              <a:rPr lang="sk-SK" sz="2000" dirty="0"/>
              <a:t> or </a:t>
            </a:r>
            <a:r>
              <a:rPr lang="sk-SK" sz="2000" dirty="0" err="1"/>
              <a:t>begin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self-damage</a:t>
            </a:r>
            <a:endParaRPr lang="sk-SK" sz="2000" dirty="0"/>
          </a:p>
          <a:p>
            <a:endParaRPr lang="sk-SK" sz="2000" dirty="0"/>
          </a:p>
          <a:p>
            <a:endParaRPr lang="sk-SK" sz="2000" dirty="0"/>
          </a:p>
          <a:p>
            <a:endParaRPr lang="en-US" sz="2000" dirty="0"/>
          </a:p>
          <a:p>
            <a:endParaRPr lang="sk-SK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C37AFC-0E18-4F7E-AEAD-E3C4D6D30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988" y="2884460"/>
            <a:ext cx="2781687" cy="250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25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044AF82-AF60-4C6E-B0E8-92D58A5EE56E}"/>
              </a:ext>
            </a:extLst>
          </p:cNvPr>
          <p:cNvSpPr txBox="1"/>
          <p:nvPr/>
        </p:nvSpPr>
        <p:spPr>
          <a:xfrm>
            <a:off x="1219200" y="973015"/>
            <a:ext cx="756138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latin typeface="Bahnschrift SemiBold" panose="020B0502040204020203" pitchFamily="34" charset="0"/>
              </a:rPr>
              <a:t>What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can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you</a:t>
            </a:r>
            <a:r>
              <a:rPr lang="sk-SK" sz="4800" dirty="0">
                <a:latin typeface="Bahnschrift SemiBold" panose="020B0502040204020203" pitchFamily="34" charset="0"/>
              </a:rPr>
              <a:t> do </a:t>
            </a:r>
            <a:r>
              <a:rPr lang="sk-SK" sz="4800" dirty="0" err="1">
                <a:latin typeface="Bahnschrift SemiBold" panose="020B0502040204020203" pitchFamily="34" charset="0"/>
              </a:rPr>
              <a:t>when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you</a:t>
            </a:r>
            <a:r>
              <a:rPr lang="sk-SK" sz="4800" dirty="0">
                <a:latin typeface="Bahnschrift SemiBold" panose="020B0502040204020203" pitchFamily="34" charset="0"/>
              </a:rPr>
              <a:t> are </a:t>
            </a:r>
            <a:r>
              <a:rPr lang="sk-SK" sz="4800" dirty="0" err="1">
                <a:latin typeface="Bahnschrift SemiBold" panose="020B0502040204020203" pitchFamily="34" charset="0"/>
              </a:rPr>
              <a:t>bullyed</a:t>
            </a:r>
            <a:r>
              <a:rPr lang="sk-SK" sz="4800" dirty="0">
                <a:latin typeface="Bahnschrift SemiBold" panose="020B0502040204020203" pitchFamily="34" charset="0"/>
              </a:rPr>
              <a:t>?</a:t>
            </a:r>
          </a:p>
          <a:p>
            <a:endParaRPr lang="sk-SK" sz="20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speaking up seems too hard or not safe, walk away and stay away. Don’t fight back. Find an adult to stop the bullying on the spot.</a:t>
            </a:r>
            <a:endParaRPr lang="sk-SK" sz="20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Talk to an adult you trust. Don’t keep your feelings inside. Telling someone can help you feel less alone. </a:t>
            </a:r>
            <a:endParaRPr lang="sk-SK" sz="20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Stay away from places where bullying happens.</a:t>
            </a:r>
            <a:endParaRPr lang="sk-SK" sz="2000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Stay near adults and other kids. Most bullying happens when adults aren’t around.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9826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62DA210-5345-4A1B-9737-8940F725172A}"/>
              </a:ext>
            </a:extLst>
          </p:cNvPr>
          <p:cNvSpPr txBox="1"/>
          <p:nvPr/>
        </p:nvSpPr>
        <p:spPr>
          <a:xfrm>
            <a:off x="890954" y="773722"/>
            <a:ext cx="98708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 err="1">
                <a:latin typeface="Bahnschrift SemiBold" panose="020B0502040204020203" pitchFamily="34" charset="0"/>
              </a:rPr>
              <a:t>How</a:t>
            </a:r>
            <a:r>
              <a:rPr lang="sk-SK" sz="4800" dirty="0">
                <a:latin typeface="Bahnschrift SemiBold" panose="020B0502040204020203" pitchFamily="34" charset="0"/>
              </a:rPr>
              <a:t> to </a:t>
            </a:r>
            <a:r>
              <a:rPr lang="sk-SK" sz="4800" dirty="0" err="1">
                <a:latin typeface="Bahnschrift SemiBold" panose="020B0502040204020203" pitchFamily="34" charset="0"/>
              </a:rPr>
              <a:t>protect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others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from</a:t>
            </a:r>
            <a:r>
              <a:rPr lang="sk-SK" sz="4800" dirty="0">
                <a:latin typeface="Bahnschrift SemiBold" panose="020B0502040204020203" pitchFamily="34" charset="0"/>
              </a:rPr>
              <a:t> </a:t>
            </a:r>
            <a:r>
              <a:rPr lang="sk-SK" sz="4800" dirty="0" err="1">
                <a:latin typeface="Bahnschrift SemiBold" panose="020B0502040204020203" pitchFamily="34" charset="0"/>
              </a:rPr>
              <a:t>bullying</a:t>
            </a:r>
            <a:r>
              <a:rPr lang="sk-SK" sz="4800" dirty="0">
                <a:latin typeface="Bahnschrift SemiBold" panose="020B0502040204020203" pitchFamily="34" charset="0"/>
              </a:rPr>
              <a:t>?</a:t>
            </a:r>
          </a:p>
          <a:p>
            <a:endParaRPr lang="sk-SK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Look at the bully</a:t>
            </a:r>
            <a:r>
              <a:rPr lang="sk-SK" sz="2000" dirty="0" err="1"/>
              <a:t>ing</a:t>
            </a:r>
            <a:r>
              <a:rPr lang="sk-SK" sz="2000" dirty="0"/>
              <a:t> </a:t>
            </a:r>
            <a:r>
              <a:rPr lang="sk-SK" sz="2000" dirty="0" err="1"/>
              <a:t>them</a:t>
            </a:r>
            <a:r>
              <a:rPr lang="sk-SK" sz="2000" dirty="0"/>
              <a:t> </a:t>
            </a:r>
            <a:r>
              <a:rPr lang="en-US" sz="2000" dirty="0"/>
              <a:t>and tell him or her to stop in a calm, clear voice</a:t>
            </a:r>
            <a:r>
              <a:rPr lang="sk-SK" sz="2000" dirty="0"/>
              <a:t>. Or </a:t>
            </a:r>
            <a:r>
              <a:rPr lang="sk-SK" sz="2000" dirty="0" err="1"/>
              <a:t>make</a:t>
            </a:r>
            <a:r>
              <a:rPr lang="sk-SK" sz="2000" dirty="0"/>
              <a:t> a </a:t>
            </a:r>
            <a:r>
              <a:rPr lang="sk-SK" sz="2000" dirty="0" err="1"/>
              <a:t>joke</a:t>
            </a:r>
            <a:r>
              <a:rPr lang="sk-SK" sz="2000" dirty="0"/>
              <a:t> </a:t>
            </a:r>
            <a:r>
              <a:rPr lang="sk-SK" sz="2000" dirty="0" err="1"/>
              <a:t>about</a:t>
            </a:r>
            <a:r>
              <a:rPr lang="sk-SK" sz="2000" dirty="0"/>
              <a:t> </a:t>
            </a:r>
            <a:r>
              <a:rPr lang="sk-SK" sz="2000" dirty="0" err="1"/>
              <a:t>it</a:t>
            </a:r>
            <a:r>
              <a:rPr lang="sk-SK" sz="20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2000" dirty="0" err="1"/>
              <a:t>You</a:t>
            </a:r>
            <a:r>
              <a:rPr lang="sk-SK" sz="2000" dirty="0"/>
              <a:t> </a:t>
            </a:r>
            <a:r>
              <a:rPr lang="sk-SK" sz="2000" dirty="0" err="1"/>
              <a:t>can</a:t>
            </a:r>
            <a:r>
              <a:rPr lang="sk-SK" sz="2000" dirty="0"/>
              <a:t> </a:t>
            </a:r>
            <a:r>
              <a:rPr lang="sk-SK" sz="2000" dirty="0" err="1"/>
              <a:t>talk</a:t>
            </a:r>
            <a:r>
              <a:rPr lang="sk-SK" sz="2000" dirty="0"/>
              <a:t> to </a:t>
            </a:r>
            <a:r>
              <a:rPr lang="sk-SK" sz="2000" dirty="0" err="1"/>
              <a:t>some</a:t>
            </a:r>
            <a:r>
              <a:rPr lang="sk-SK" sz="2000" dirty="0"/>
              <a:t> </a:t>
            </a:r>
            <a:r>
              <a:rPr lang="sk-SK" sz="2000" dirty="0" err="1"/>
              <a:t>adults</a:t>
            </a:r>
            <a:r>
              <a:rPr lang="sk-SK" sz="2000" dirty="0"/>
              <a:t> </a:t>
            </a:r>
            <a:r>
              <a:rPr lang="sk-SK" sz="2000" dirty="0" err="1"/>
              <a:t>you</a:t>
            </a:r>
            <a:r>
              <a:rPr lang="sk-SK" sz="2000" dirty="0"/>
              <a:t> trust and </a:t>
            </a:r>
            <a:r>
              <a:rPr lang="sk-SK" sz="2000" dirty="0" err="1"/>
              <a:t>tell</a:t>
            </a:r>
            <a:r>
              <a:rPr lang="sk-SK" sz="2000" dirty="0"/>
              <a:t> </a:t>
            </a:r>
            <a:r>
              <a:rPr lang="sk-SK" sz="2000" dirty="0" err="1"/>
              <a:t>them</a:t>
            </a:r>
            <a:r>
              <a:rPr lang="sk-SK" sz="2000" dirty="0"/>
              <a:t> </a:t>
            </a:r>
            <a:r>
              <a:rPr lang="sk-SK" sz="2000" dirty="0" err="1"/>
              <a:t>about</a:t>
            </a:r>
            <a:r>
              <a:rPr lang="sk-SK" sz="2000" dirty="0"/>
              <a:t> </a:t>
            </a:r>
            <a:r>
              <a:rPr lang="sk-SK" sz="2000" dirty="0" err="1"/>
              <a:t>it</a:t>
            </a:r>
            <a:r>
              <a:rPr lang="sk-SK" sz="20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kind to the kid being bullied.</a:t>
            </a:r>
            <a:r>
              <a:rPr lang="sk-SK" sz="2000" dirty="0"/>
              <a:t> </a:t>
            </a:r>
            <a:r>
              <a:rPr lang="sk-SK" sz="2000" dirty="0" err="1"/>
              <a:t>Stay</a:t>
            </a:r>
            <a:r>
              <a:rPr lang="sk-SK" sz="2000" dirty="0"/>
              <a:t> </a:t>
            </a:r>
            <a:r>
              <a:rPr lang="sk-SK" sz="2000" dirty="0" err="1"/>
              <a:t>with</a:t>
            </a:r>
            <a:r>
              <a:rPr lang="sk-SK" sz="2000" dirty="0"/>
              <a:t> </a:t>
            </a:r>
            <a:r>
              <a:rPr lang="sk-SK" sz="2000" dirty="0" err="1"/>
              <a:t>this</a:t>
            </a:r>
            <a:r>
              <a:rPr lang="sk-SK" sz="2000" dirty="0"/>
              <a:t> </a:t>
            </a:r>
            <a:r>
              <a:rPr lang="sk-SK" sz="2000" dirty="0" err="1"/>
              <a:t>child</a:t>
            </a:r>
            <a:r>
              <a:rPr lang="sk-SK" sz="2000" dirty="0"/>
              <a:t> to </a:t>
            </a:r>
            <a:r>
              <a:rPr lang="sk-SK" sz="2000" dirty="0" err="1"/>
              <a:t>feel</a:t>
            </a:r>
            <a:r>
              <a:rPr lang="sk-SK" sz="2000" dirty="0"/>
              <a:t> </a:t>
            </a:r>
            <a:r>
              <a:rPr lang="sk-SK" sz="2000" dirty="0" err="1"/>
              <a:t>your</a:t>
            </a:r>
            <a:r>
              <a:rPr lang="sk-SK" sz="2000" dirty="0"/>
              <a:t> </a:t>
            </a:r>
            <a:r>
              <a:rPr lang="sk-SK" sz="2000" dirty="0" err="1"/>
              <a:t>sympathy</a:t>
            </a:r>
            <a:r>
              <a:rPr lang="sk-SK" sz="2000" dirty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Find out more about where and when bullying happens at your school. Think about what could help. Then, share your ideas.</a:t>
            </a:r>
            <a:endParaRPr lang="sk-SK" sz="2000" dirty="0"/>
          </a:p>
          <a:p>
            <a:endParaRPr lang="sk-SK" sz="2000" dirty="0"/>
          </a:p>
          <a:p>
            <a:r>
              <a:rPr lang="en-US" sz="2000" dirty="0"/>
              <a:t>Not saying anything could make it worse for everyone. 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8216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3CBA9B-13CB-41EA-BBF6-C12FD3D69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63E79-66D4-42CE-A8DB-8FA3B1E56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1400" dirty="0">
                <a:hlinkClick r:id="rId2"/>
              </a:rPr>
              <a:t>https://www.fosi.org/good-digital-parenting/bullying-2019-what-it-looks-and-how-you-can-help-those-struggling/</a:t>
            </a:r>
            <a:endParaRPr lang="sk-SK" sz="1400" dirty="0"/>
          </a:p>
          <a:p>
            <a:r>
              <a:rPr lang="sk-SK" sz="1400" dirty="0">
                <a:hlinkClick r:id="rId3"/>
              </a:rPr>
              <a:t>https://www.stopbullying.gov/what-is-bullying/index.html</a:t>
            </a:r>
            <a:endParaRPr lang="sk-SK" sz="1400" dirty="0"/>
          </a:p>
          <a:p>
            <a:r>
              <a:rPr lang="sk-SK" sz="1400" dirty="0">
                <a:hlinkClick r:id="rId4"/>
              </a:rPr>
              <a:t>https://www.edutopia.org/article/empowering-students-curb-bullying</a:t>
            </a:r>
            <a:endParaRPr lang="sk-SK" sz="1400" dirty="0"/>
          </a:p>
          <a:p>
            <a:r>
              <a:rPr lang="sk-SK" sz="1400" dirty="0">
                <a:hlinkClick r:id="rId5"/>
              </a:rPr>
              <a:t>https://kidshealth.org/en/teens/bullies.html</a:t>
            </a:r>
            <a:endParaRPr lang="sk-SK" sz="1400" dirty="0"/>
          </a:p>
          <a:p>
            <a:r>
              <a:rPr lang="sk-SK" sz="1400" dirty="0">
                <a:hlinkClick r:id="rId6"/>
              </a:rPr>
              <a:t>https://www.rifemagazine.co.uk/2017/12/do-young-people-care-about-religion/</a:t>
            </a:r>
            <a:endParaRPr lang="sk-SK" sz="1400" dirty="0"/>
          </a:p>
          <a:p>
            <a:r>
              <a:rPr lang="sk-SK" sz="1400" dirty="0">
                <a:hlinkClick r:id="rId7"/>
              </a:rPr>
              <a:t>https://www.stopbullying.gov/kids/what-you-can-do/index.html</a:t>
            </a:r>
            <a:endParaRPr lang="sk-SK" sz="1400" dirty="0"/>
          </a:p>
          <a:p>
            <a:r>
              <a:rPr lang="sk-SK" sz="1400" dirty="0">
                <a:hlinkClick r:id="rId8"/>
              </a:rPr>
              <a:t>https://www.psychologytoday.com/sg/articles/201801/how-deep-is-the-impact-bullying</a:t>
            </a:r>
            <a:endParaRPr lang="sk-SK" sz="1400" dirty="0"/>
          </a:p>
          <a:p>
            <a:r>
              <a:rPr lang="sk-SK" sz="1400" dirty="0">
                <a:hlinkClick r:id="rId9"/>
              </a:rPr>
              <a:t>https://ideas.ted.com/9-pieces-of-practical-advice-about-bullying/</a:t>
            </a:r>
            <a:endParaRPr lang="sk-SK" sz="1400" dirty="0"/>
          </a:p>
          <a:p>
            <a:endParaRPr lang="sk-SK" sz="1400" dirty="0"/>
          </a:p>
          <a:p>
            <a:endParaRPr lang="sk-SK" sz="1400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087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515</Words>
  <Application>Microsoft Office PowerPoint</Application>
  <PresentationFormat>Širokoúhlá obrazovka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Adobe Fan Heiti Std B</vt:lpstr>
      <vt:lpstr>Arial</vt:lpstr>
      <vt:lpstr>Bahnschrift SemiBold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Uzivatel</dc:creator>
  <cp:lastModifiedBy>Uzivatel</cp:lastModifiedBy>
  <cp:revision>18</cp:revision>
  <dcterms:created xsi:type="dcterms:W3CDTF">2019-10-08T16:26:12Z</dcterms:created>
  <dcterms:modified xsi:type="dcterms:W3CDTF">2019-10-09T18:04:36Z</dcterms:modified>
</cp:coreProperties>
</file>