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k-SK"/>
              <a:t>Upravte štýly predlohy textu</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k-SK"/>
              <a:t>Upravte štýly predlohy textu</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sk-SK"/>
              <a:t>Upravte štýly predlohy textu</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sk-SK"/>
              <a:t>Upravte štýly predlohy textu</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k-SK"/>
              <a:t>Upravte štýly predlohy textu</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k-SK"/>
              <a:t>Upravte štýly predlohy textu</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sk-SK"/>
              <a:t>Upravte štýly predlohy textu</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nchor="ct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k-SK"/>
              <a:t>Upravte štýly predlohy textu</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Upravte štýly predlohy textu</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sk-SK"/>
              <a:t>Upravte štýly predlohy textu</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sk-SK"/>
              <a:t>Upravte štýly predlohy textu</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10/11/2019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10/11/2019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b="1" dirty="0"/>
              <a:t>BULLYING AND CYBERBULLYING</a:t>
            </a:r>
            <a:endParaRPr lang="sk-SK" u="sng" dirty="0"/>
          </a:p>
        </p:txBody>
      </p:sp>
      <p:sp>
        <p:nvSpPr>
          <p:cNvPr id="3" name="Podnadpis 2"/>
          <p:cNvSpPr>
            <a:spLocks noGrp="1"/>
          </p:cNvSpPr>
          <p:nvPr>
            <p:ph type="subTitle" idx="1"/>
          </p:nvPr>
        </p:nvSpPr>
        <p:spPr/>
        <p:txBody>
          <a:bodyPr/>
          <a:lstStyle/>
          <a:p>
            <a:r>
              <a:rPr lang="sk-SK" dirty="0"/>
              <a:t>Marek Šín and Richard Petro</a:t>
            </a:r>
          </a:p>
        </p:txBody>
      </p:sp>
    </p:spTree>
    <p:extLst>
      <p:ext uri="{BB962C8B-B14F-4D97-AF65-F5344CB8AC3E}">
        <p14:creationId xmlns:p14="http://schemas.microsoft.com/office/powerpoint/2010/main" val="153395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a:latin typeface="Arial Black" panose="020B0A04020102020204" pitchFamily="34" charset="0"/>
              </a:rPr>
              <a:t>resources</a:t>
            </a:r>
            <a:endParaRPr lang="sk-SK" dirty="0">
              <a:latin typeface="Arial Black" panose="020B0A04020102020204" pitchFamily="34" charset="0"/>
            </a:endParaRPr>
          </a:p>
        </p:txBody>
      </p:sp>
      <p:sp>
        <p:nvSpPr>
          <p:cNvPr id="3" name="Zástupný objekt pre obsah 2"/>
          <p:cNvSpPr>
            <a:spLocks noGrp="1"/>
          </p:cNvSpPr>
          <p:nvPr>
            <p:ph idx="1"/>
          </p:nvPr>
        </p:nvSpPr>
        <p:spPr/>
        <p:txBody>
          <a:bodyPr/>
          <a:lstStyle/>
          <a:p>
            <a:pPr algn="ctr"/>
            <a:r>
              <a:rPr lang="sk-SK" dirty="0"/>
              <a:t>https://www.helpguide.org</a:t>
            </a:r>
          </a:p>
          <a:p>
            <a:pPr algn="ctr"/>
            <a:endParaRPr lang="sk-SK" dirty="0"/>
          </a:p>
          <a:p>
            <a:pPr algn="ctr"/>
            <a:r>
              <a:rPr lang="sk-SK" dirty="0"/>
              <a:t>https://www.wikipedia.org</a:t>
            </a:r>
          </a:p>
          <a:p>
            <a:endParaRPr lang="sk-SK" dirty="0"/>
          </a:p>
          <a:p>
            <a:endParaRPr lang="sk-SK" dirty="0"/>
          </a:p>
        </p:txBody>
      </p:sp>
    </p:spTree>
    <p:extLst>
      <p:ext uri="{BB962C8B-B14F-4D97-AF65-F5344CB8AC3E}">
        <p14:creationId xmlns:p14="http://schemas.microsoft.com/office/powerpoint/2010/main" val="164161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274" y="618393"/>
            <a:ext cx="11519510" cy="1905000"/>
          </a:xfrm>
        </p:spPr>
        <p:txBody>
          <a:bodyPr>
            <a:normAutofit fontScale="90000"/>
          </a:bodyPr>
          <a:lstStyle/>
          <a:p>
            <a:pPr algn="ctr"/>
            <a:r>
              <a:rPr lang="sk-SK" sz="6000"/>
              <a:t>Thank you for your attention</a:t>
            </a:r>
            <a:r>
              <a:rPr lang="sk-SK" dirty="0"/>
              <a:t/>
            </a:r>
            <a:br>
              <a:rPr lang="sk-SK" dirty="0"/>
            </a:br>
            <a:endParaRPr lang="sk-SK" dirty="0"/>
          </a:p>
        </p:txBody>
      </p:sp>
      <p:pic>
        <p:nvPicPr>
          <p:cNvPr id="3" name="Obrázok 2"/>
          <p:cNvPicPr>
            <a:picLocks noChangeAspect="1"/>
          </p:cNvPicPr>
          <p:nvPr/>
        </p:nvPicPr>
        <p:blipFill>
          <a:blip r:embed="rId2"/>
          <a:stretch>
            <a:fillRect/>
          </a:stretch>
        </p:blipFill>
        <p:spPr>
          <a:xfrm>
            <a:off x="4138337" y="2120714"/>
            <a:ext cx="4013384" cy="4013384"/>
          </a:xfrm>
          <a:prstGeom prst="rect">
            <a:avLst/>
          </a:prstGeom>
        </p:spPr>
      </p:pic>
    </p:spTree>
    <p:extLst>
      <p:ext uri="{BB962C8B-B14F-4D97-AF65-F5344CB8AC3E}">
        <p14:creationId xmlns:p14="http://schemas.microsoft.com/office/powerpoint/2010/main" val="173075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7" name="Zástupný objekt pre obsah 3"/>
          <p:cNvPicPr>
            <a:picLocks noChangeAspect="1"/>
          </p:cNvPicPr>
          <p:nvPr/>
        </p:nvPicPr>
        <p:blipFill rotWithShape="1">
          <a:blip r:embed="rId3">
            <a:alphaModFix amt="15000"/>
          </a:blip>
          <a:srcRect b="6250"/>
          <a:stretch/>
        </p:blipFill>
        <p:spPr>
          <a:xfrm>
            <a:off x="20" y="10"/>
            <a:ext cx="12191980" cy="6857990"/>
          </a:xfrm>
          <a:prstGeom prst="rect">
            <a:avLst/>
          </a:prstGeom>
        </p:spPr>
      </p:pic>
      <p:sp>
        <p:nvSpPr>
          <p:cNvPr id="2" name="Nadpis 1"/>
          <p:cNvSpPr>
            <a:spLocks noGrp="1"/>
          </p:cNvSpPr>
          <p:nvPr>
            <p:ph type="title"/>
          </p:nvPr>
        </p:nvSpPr>
        <p:spPr/>
        <p:txBody>
          <a:bodyPr>
            <a:normAutofit/>
          </a:bodyPr>
          <a:lstStyle/>
          <a:p>
            <a:r>
              <a:rPr lang="sk-SK" dirty="0">
                <a:effectLst/>
                <a:latin typeface="Arial Black" panose="020B0A04020102020204" pitchFamily="34" charset="0"/>
              </a:rPr>
              <a:t/>
            </a:r>
            <a:br>
              <a:rPr lang="sk-SK" dirty="0">
                <a:effectLst/>
                <a:latin typeface="Arial Black" panose="020B0A04020102020204" pitchFamily="34" charset="0"/>
              </a:rPr>
            </a:br>
            <a:r>
              <a:rPr lang="sk-SK" dirty="0" err="1">
                <a:effectLst/>
                <a:latin typeface="Arial Black" panose="020B0A04020102020204" pitchFamily="34" charset="0"/>
              </a:rPr>
              <a:t>What</a:t>
            </a:r>
            <a:r>
              <a:rPr lang="sk-SK" dirty="0">
                <a:effectLst/>
                <a:latin typeface="Arial Black" panose="020B0A04020102020204" pitchFamily="34" charset="0"/>
              </a:rPr>
              <a:t> </a:t>
            </a:r>
            <a:r>
              <a:rPr lang="sk-SK" dirty="0" err="1">
                <a:effectLst/>
                <a:latin typeface="Arial Black" panose="020B0A04020102020204" pitchFamily="34" charset="0"/>
              </a:rPr>
              <a:t>is</a:t>
            </a:r>
            <a:r>
              <a:rPr lang="sk-SK" dirty="0">
                <a:effectLst/>
                <a:latin typeface="Arial Black" panose="020B0A04020102020204" pitchFamily="34" charset="0"/>
              </a:rPr>
              <a:t> </a:t>
            </a:r>
            <a:r>
              <a:rPr lang="sk-SK" dirty="0" err="1">
                <a:effectLst/>
                <a:latin typeface="Arial Black" panose="020B0A04020102020204" pitchFamily="34" charset="0"/>
              </a:rPr>
              <a:t>bullying</a:t>
            </a:r>
            <a:r>
              <a:rPr lang="sk-SK" dirty="0">
                <a:effectLst/>
                <a:latin typeface="Arial Black" panose="020B0A04020102020204" pitchFamily="34" charset="0"/>
              </a:rPr>
              <a:t> ?</a:t>
            </a:r>
            <a:br>
              <a:rPr lang="sk-SK" dirty="0">
                <a:effectLst/>
                <a:latin typeface="Arial Black" panose="020B0A04020102020204" pitchFamily="34" charset="0"/>
              </a:rPr>
            </a:br>
            <a:endParaRPr lang="sk-SK" dirty="0">
              <a:latin typeface="Arial Black" panose="020B0A04020102020204" pitchFamily="34" charset="0"/>
            </a:endParaRPr>
          </a:p>
        </p:txBody>
      </p:sp>
      <p:sp>
        <p:nvSpPr>
          <p:cNvPr id="9" name="Content Placeholder 8">
            <a:extLst>
              <a:ext uri="{FF2B5EF4-FFF2-40B4-BE49-F238E27FC236}">
                <a16:creationId xmlns:a16="http://schemas.microsoft.com/office/drawing/2014/main" xmlns="" id="{EFD2C543-2AC9-454E-95EB-20C1D079CD1F}"/>
              </a:ext>
            </a:extLst>
          </p:cNvPr>
          <p:cNvSpPr>
            <a:spLocks noGrp="1"/>
          </p:cNvSpPr>
          <p:nvPr>
            <p:ph idx="1"/>
          </p:nvPr>
        </p:nvSpPr>
        <p:spPr>
          <a:xfrm>
            <a:off x="1141413" y="2666999"/>
            <a:ext cx="9905998" cy="3124201"/>
          </a:xfrm>
        </p:spPr>
        <p:txBody>
          <a:bodyPr>
            <a:normAutofit/>
          </a:bodyPr>
          <a:lstStyle/>
          <a:p>
            <a:r>
              <a:rPr lang="en-US" dirty="0"/>
              <a:t>Bullying is repeated aggressive </a:t>
            </a:r>
            <a:r>
              <a:rPr lang="en-US" dirty="0" err="1" smtClean="0"/>
              <a:t>behavio</a:t>
            </a:r>
            <a:r>
              <a:rPr lang="sk-SK" dirty="0"/>
              <a:t>u</a:t>
            </a:r>
            <a:r>
              <a:rPr lang="en-US" dirty="0" smtClean="0"/>
              <a:t>r </a:t>
            </a:r>
            <a:r>
              <a:rPr lang="en-US" dirty="0"/>
              <a:t>that can be physical, verbal, or relational, in-person or online. </a:t>
            </a:r>
            <a:endParaRPr lang="sk-SK" dirty="0"/>
          </a:p>
          <a:p>
            <a:r>
              <a:rPr lang="en-US" dirty="0"/>
              <a:t>Bullies are often relentless, bullying over and over again for long periods of time. </a:t>
            </a:r>
            <a:endParaRPr lang="sk-SK" dirty="0"/>
          </a:p>
          <a:p>
            <a:r>
              <a:rPr lang="en-US" dirty="0"/>
              <a:t>You may live in constant fear of where and when the bully will strike next, what they’ll do, and how far they’ll go.</a:t>
            </a:r>
          </a:p>
          <a:p>
            <a:endParaRPr lang="en-US" dirty="0"/>
          </a:p>
        </p:txBody>
      </p:sp>
    </p:spTree>
    <p:extLst>
      <p:ext uri="{BB962C8B-B14F-4D97-AF65-F5344CB8AC3E}">
        <p14:creationId xmlns:p14="http://schemas.microsoft.com/office/powerpoint/2010/main" val="79306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7" name="Zástupný objekt pre obsah 3"/>
          <p:cNvPicPr>
            <a:picLocks noChangeAspect="1"/>
          </p:cNvPicPr>
          <p:nvPr/>
        </p:nvPicPr>
        <p:blipFill rotWithShape="1">
          <a:blip r:embed="rId3">
            <a:alphaModFix amt="15000"/>
          </a:blip>
          <a:srcRect/>
          <a:stretch/>
        </p:blipFill>
        <p:spPr>
          <a:xfrm>
            <a:off x="20" y="10"/>
            <a:ext cx="12191980" cy="6857990"/>
          </a:xfrm>
          <a:prstGeom prst="rect">
            <a:avLst/>
          </a:prstGeom>
        </p:spPr>
      </p:pic>
      <p:sp>
        <p:nvSpPr>
          <p:cNvPr id="2" name="Nadpis 1"/>
          <p:cNvSpPr>
            <a:spLocks noGrp="1"/>
          </p:cNvSpPr>
          <p:nvPr>
            <p:ph type="title"/>
          </p:nvPr>
        </p:nvSpPr>
        <p:spPr/>
        <p:txBody>
          <a:bodyPr>
            <a:normAutofit/>
          </a:bodyPr>
          <a:lstStyle/>
          <a:p>
            <a:r>
              <a:rPr lang="sk-SK" dirty="0">
                <a:effectLst/>
                <a:latin typeface="Arial Black" panose="020B0A04020102020204" pitchFamily="34" charset="0"/>
              </a:rPr>
              <a:t/>
            </a:r>
            <a:br>
              <a:rPr lang="sk-SK" dirty="0">
                <a:effectLst/>
                <a:latin typeface="Arial Black" panose="020B0A04020102020204" pitchFamily="34" charset="0"/>
              </a:rPr>
            </a:br>
            <a:r>
              <a:rPr lang="sk-SK" dirty="0">
                <a:effectLst/>
                <a:latin typeface="Arial Black" panose="020B0A04020102020204" pitchFamily="34" charset="0"/>
              </a:rPr>
              <a:t/>
            </a:r>
            <a:br>
              <a:rPr lang="sk-SK" dirty="0">
                <a:effectLst/>
                <a:latin typeface="Arial Black" panose="020B0A04020102020204" pitchFamily="34" charset="0"/>
              </a:rPr>
            </a:br>
            <a:endParaRPr lang="sk-SK" dirty="0"/>
          </a:p>
        </p:txBody>
      </p:sp>
      <p:sp>
        <p:nvSpPr>
          <p:cNvPr id="9" name="Content Placeholder 8">
            <a:extLst>
              <a:ext uri="{FF2B5EF4-FFF2-40B4-BE49-F238E27FC236}">
                <a16:creationId xmlns:a16="http://schemas.microsoft.com/office/drawing/2014/main" xmlns="" id="{9CD0ED3C-57DC-43F1-8860-D2CBDEAD62FA}"/>
              </a:ext>
            </a:extLst>
          </p:cNvPr>
          <p:cNvSpPr>
            <a:spLocks noGrp="1"/>
          </p:cNvSpPr>
          <p:nvPr>
            <p:ph idx="1"/>
          </p:nvPr>
        </p:nvSpPr>
        <p:spPr>
          <a:xfrm>
            <a:off x="1141413" y="1866904"/>
            <a:ext cx="9905998" cy="3124201"/>
          </a:xfrm>
        </p:spPr>
        <p:txBody>
          <a:bodyPr>
            <a:normAutofit fontScale="92500" lnSpcReduction="20000"/>
          </a:bodyPr>
          <a:lstStyle/>
          <a:p>
            <a:r>
              <a:rPr lang="en-US" b="1" dirty="0">
                <a:latin typeface="Arial Black" panose="020B0A04020102020204" pitchFamily="34" charset="0"/>
              </a:rPr>
              <a:t>Physical bullying </a:t>
            </a:r>
            <a:r>
              <a:rPr lang="en-US" dirty="0"/>
              <a:t>– includes hitting, kicking, or pushing you (or even just threatening to do so), as well as stealing, hiding, or ruining your things, and hazing, harassment, or humiliation.</a:t>
            </a:r>
          </a:p>
          <a:p>
            <a:endParaRPr lang="en-US" dirty="0"/>
          </a:p>
          <a:p>
            <a:r>
              <a:rPr lang="en-US" b="1" dirty="0">
                <a:latin typeface="Arial Black" panose="020B0A04020102020204" pitchFamily="34" charset="0"/>
              </a:rPr>
              <a:t>Verbal bullying </a:t>
            </a:r>
            <a:r>
              <a:rPr lang="en-US" dirty="0"/>
              <a:t>– includes name-calling, teasing, taunting, insulting, or otherwise verbally abusing you.</a:t>
            </a:r>
          </a:p>
          <a:p>
            <a:endParaRPr lang="en-US" b="1" dirty="0">
              <a:latin typeface="Arial Black" panose="020B0A04020102020204" pitchFamily="34" charset="0"/>
            </a:endParaRPr>
          </a:p>
          <a:p>
            <a:r>
              <a:rPr lang="en-US" b="1" dirty="0">
                <a:latin typeface="Arial Black" panose="020B0A04020102020204" pitchFamily="34" charset="0"/>
              </a:rPr>
              <a:t>Relationship bullying </a:t>
            </a:r>
            <a:r>
              <a:rPr lang="en-US" dirty="0"/>
              <a:t>– includes refusing to talk to you, excluding you from groups or activities, spreading lies or rumors about you, making you do things you don’t want to do.</a:t>
            </a:r>
          </a:p>
        </p:txBody>
      </p:sp>
    </p:spTree>
    <p:extLst>
      <p:ext uri="{BB962C8B-B14F-4D97-AF65-F5344CB8AC3E}">
        <p14:creationId xmlns:p14="http://schemas.microsoft.com/office/powerpoint/2010/main" val="368133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09600"/>
            <a:ext cx="9905998" cy="1905000"/>
          </a:xfrm>
        </p:spPr>
        <p:txBody>
          <a:bodyPr/>
          <a:lstStyle/>
          <a:p>
            <a:pPr algn="ctr"/>
            <a:r>
              <a:rPr lang="en-US" dirty="0">
                <a:latin typeface="Arial Black" panose="020B0A04020102020204" pitchFamily="34" charset="0"/>
              </a:rPr>
              <a:t>The effects of bullying and cyberbullying</a:t>
            </a:r>
            <a:endParaRPr lang="sk-SK" dirty="0">
              <a:latin typeface="Arial Black" panose="020B0A04020102020204" pitchFamily="34" charset="0"/>
            </a:endParaRPr>
          </a:p>
        </p:txBody>
      </p:sp>
      <p:sp>
        <p:nvSpPr>
          <p:cNvPr id="5" name="Zástupný objekt pre obsah 4"/>
          <p:cNvSpPr>
            <a:spLocks noGrp="1"/>
          </p:cNvSpPr>
          <p:nvPr>
            <p:ph idx="1"/>
          </p:nvPr>
        </p:nvSpPr>
        <p:spPr/>
        <p:txBody>
          <a:bodyPr>
            <a:normAutofit fontScale="92500"/>
          </a:bodyPr>
          <a:lstStyle/>
          <a:p>
            <a:r>
              <a:rPr lang="en-US" dirty="0">
                <a:latin typeface="Arial Black" panose="020B0A04020102020204" pitchFamily="34" charset="0"/>
              </a:rPr>
              <a:t>Whether you’re being targeted by bullies or cyberbullies, the results are similar:</a:t>
            </a:r>
            <a:endParaRPr lang="sk-SK" dirty="0">
              <a:latin typeface="Arial Black" panose="020B0A04020102020204" pitchFamily="34" charset="0"/>
            </a:endParaRPr>
          </a:p>
          <a:p>
            <a:endParaRPr lang="sk-SK" dirty="0">
              <a:latin typeface="Arial Black" panose="020B0A04020102020204" pitchFamily="34" charset="0"/>
            </a:endParaRPr>
          </a:p>
          <a:p>
            <a:r>
              <a:rPr lang="en-US" dirty="0">
                <a:latin typeface="+mj-lt"/>
              </a:rPr>
              <a:t>You’re made to feel hurt, angry, </a:t>
            </a:r>
            <a:r>
              <a:rPr lang="en-US" dirty="0" smtClean="0">
                <a:latin typeface="+mj-lt"/>
              </a:rPr>
              <a:t>a</a:t>
            </a:r>
            <a:r>
              <a:rPr lang="sk-SK" dirty="0" smtClean="0">
                <a:latin typeface="+mj-lt"/>
              </a:rPr>
              <a:t>f</a:t>
            </a:r>
            <a:r>
              <a:rPr lang="en-US" dirty="0" err="1" smtClean="0">
                <a:latin typeface="+mj-lt"/>
              </a:rPr>
              <a:t>fraid</a:t>
            </a:r>
            <a:r>
              <a:rPr lang="en-US" dirty="0">
                <a:latin typeface="+mj-lt"/>
              </a:rPr>
              <a:t>, helpless, hopeless, isolated, ashamed, and even guilty that the bullying is somehow your fault. You may even feel suicidal.</a:t>
            </a:r>
            <a:endParaRPr lang="sk-SK" dirty="0">
              <a:latin typeface="+mj-lt"/>
            </a:endParaRPr>
          </a:p>
          <a:p>
            <a:endParaRPr lang="sk-SK" dirty="0">
              <a:latin typeface="+mj-lt"/>
            </a:endParaRPr>
          </a:p>
          <a:p>
            <a:r>
              <a:rPr lang="en-US" dirty="0">
                <a:latin typeface="+mj-lt"/>
              </a:rPr>
              <a:t>Your physical health is likely to suffer, and you are at a greater risk of developing mental health problems such as depression, low self-esteem</a:t>
            </a:r>
            <a:r>
              <a:rPr lang="sk-SK" dirty="0">
                <a:latin typeface="+mj-lt"/>
              </a:rPr>
              <a:t> and</a:t>
            </a:r>
            <a:r>
              <a:rPr lang="en-US" dirty="0">
                <a:latin typeface="+mj-lt"/>
              </a:rPr>
              <a:t> anxiety</a:t>
            </a:r>
          </a:p>
          <a:p>
            <a:endParaRPr lang="sk-SK" dirty="0">
              <a:latin typeface="Arial Black" panose="020B0A04020102020204" pitchFamily="34" charset="0"/>
            </a:endParaRPr>
          </a:p>
        </p:txBody>
      </p:sp>
    </p:spTree>
    <p:extLst>
      <p:ext uri="{BB962C8B-B14F-4D97-AF65-F5344CB8AC3E}">
        <p14:creationId xmlns:p14="http://schemas.microsoft.com/office/powerpoint/2010/main" val="402088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latin typeface="Arial Black" panose="020B0A04020102020204" pitchFamily="34" charset="0"/>
              </a:rPr>
              <a:t>In many cases, cyberbullying can be even more painful than face-to-face bullying because:</a:t>
            </a:r>
            <a:endParaRPr lang="sk-SK" dirty="0">
              <a:latin typeface="Arial Black" panose="020B0A04020102020204" pitchFamily="34" charset="0"/>
            </a:endParaRPr>
          </a:p>
        </p:txBody>
      </p:sp>
      <p:sp>
        <p:nvSpPr>
          <p:cNvPr id="3" name="Zástupný objekt pre obsah 2"/>
          <p:cNvSpPr>
            <a:spLocks noGrp="1"/>
          </p:cNvSpPr>
          <p:nvPr>
            <p:ph idx="1"/>
          </p:nvPr>
        </p:nvSpPr>
        <p:spPr/>
        <p:txBody>
          <a:bodyPr/>
          <a:lstStyle/>
          <a:p>
            <a:r>
              <a:rPr lang="en-US" dirty="0"/>
              <a:t>Cyberbullying can happen anywhere, at any time. You may experience it even in places where you’d normally feel safe, such as your home, and at times when you’d least expect it, like during the weekend in the company of your family. It can seem like there’s no escape from the taunting and humiliation.</a:t>
            </a:r>
          </a:p>
          <a:p>
            <a:endParaRPr lang="sk-SK" dirty="0"/>
          </a:p>
        </p:txBody>
      </p:sp>
    </p:spTree>
    <p:extLst>
      <p:ext uri="{BB962C8B-B14F-4D97-AF65-F5344CB8AC3E}">
        <p14:creationId xmlns:p14="http://schemas.microsoft.com/office/powerpoint/2010/main" val="293611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41414" y="609600"/>
            <a:ext cx="6038768" cy="1905000"/>
          </a:xfrm>
        </p:spPr>
        <p:txBody>
          <a:bodyPr>
            <a:normAutofit/>
          </a:bodyPr>
          <a:lstStyle/>
          <a:p>
            <a:endParaRPr lang="sk-SK"/>
          </a:p>
        </p:txBody>
      </p:sp>
      <p:sp>
        <p:nvSpPr>
          <p:cNvPr id="3" name="Zástupný objekt pre obsah 2"/>
          <p:cNvSpPr>
            <a:spLocks noGrp="1"/>
          </p:cNvSpPr>
          <p:nvPr>
            <p:ph idx="1"/>
          </p:nvPr>
        </p:nvSpPr>
        <p:spPr>
          <a:xfrm>
            <a:off x="1141414" y="1742060"/>
            <a:ext cx="5920867" cy="3373879"/>
          </a:xfrm>
        </p:spPr>
        <p:txBody>
          <a:bodyPr>
            <a:normAutofit/>
          </a:bodyPr>
          <a:lstStyle/>
          <a:p>
            <a:pPr>
              <a:lnSpc>
                <a:spcPct val="90000"/>
              </a:lnSpc>
            </a:pPr>
            <a:r>
              <a:rPr lang="en-US" sz="1700" dirty="0"/>
              <a:t>A lot of cyberbullying can be done anonymously, so you may not be sure who is targeting you</a:t>
            </a:r>
            <a:endParaRPr lang="sk-SK" sz="1700" dirty="0"/>
          </a:p>
          <a:p>
            <a:pPr>
              <a:lnSpc>
                <a:spcPct val="90000"/>
              </a:lnSpc>
            </a:pPr>
            <a:endParaRPr lang="sk-SK" sz="1700" dirty="0"/>
          </a:p>
          <a:p>
            <a:pPr>
              <a:lnSpc>
                <a:spcPct val="90000"/>
              </a:lnSpc>
            </a:pPr>
            <a:r>
              <a:rPr lang="en-US" sz="1700" dirty="0"/>
              <a:t>This can make you feel even more threatened</a:t>
            </a:r>
            <a:r>
              <a:rPr lang="sk-SK" sz="1700" dirty="0"/>
              <a:t>...</a:t>
            </a:r>
          </a:p>
          <a:p>
            <a:pPr>
              <a:lnSpc>
                <a:spcPct val="90000"/>
              </a:lnSpc>
            </a:pPr>
            <a:endParaRPr lang="sk-SK" sz="1700" dirty="0"/>
          </a:p>
          <a:p>
            <a:pPr>
              <a:lnSpc>
                <a:spcPct val="90000"/>
              </a:lnSpc>
            </a:pPr>
            <a:r>
              <a:rPr lang="en-US" sz="1700" dirty="0"/>
              <a:t>Cyberbullying can be witnessed by potentially thousands of people</a:t>
            </a:r>
            <a:endParaRPr lang="sk-SK" sz="1700" dirty="0"/>
          </a:p>
          <a:p>
            <a:pPr>
              <a:lnSpc>
                <a:spcPct val="90000"/>
              </a:lnSpc>
            </a:pPr>
            <a:endParaRPr lang="sk-SK" sz="1700" dirty="0"/>
          </a:p>
          <a:p>
            <a:pPr>
              <a:lnSpc>
                <a:spcPct val="90000"/>
              </a:lnSpc>
            </a:pPr>
            <a:r>
              <a:rPr lang="en-US" sz="1700" dirty="0"/>
              <a:t>The more far-reaching the bullying, the more humiliating it can become</a:t>
            </a:r>
            <a:endParaRPr lang="sk-SK" sz="1700" dirty="0"/>
          </a:p>
        </p:txBody>
      </p:sp>
      <p:sp>
        <p:nvSpPr>
          <p:cNvPr id="17" name="Rectangle 16">
            <a:extLst>
              <a:ext uri="{FF2B5EF4-FFF2-40B4-BE49-F238E27FC236}">
                <a16:creationId xmlns:a16="http://schemas.microsoft.com/office/drawing/2014/main" xmlns="" id="{C2CAC0E2-A334-4A65-B7FA-9BDDAD042C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6"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ok 7"/>
          <p:cNvPicPr>
            <a:picLocks noChangeAspect="1"/>
          </p:cNvPicPr>
          <p:nvPr/>
        </p:nvPicPr>
        <p:blipFill>
          <a:blip r:embed="rId3"/>
          <a:stretch>
            <a:fillRect/>
          </a:stretch>
        </p:blipFill>
        <p:spPr>
          <a:xfrm>
            <a:off x="8019288" y="1052255"/>
            <a:ext cx="3532632" cy="2216726"/>
          </a:xfrm>
          <a:prstGeom prst="rect">
            <a:avLst/>
          </a:prstGeom>
        </p:spPr>
      </p:pic>
      <p:pic>
        <p:nvPicPr>
          <p:cNvPr id="6" name="Obrázok 5"/>
          <p:cNvPicPr>
            <a:picLocks noChangeAspect="1"/>
          </p:cNvPicPr>
          <p:nvPr/>
        </p:nvPicPr>
        <p:blipFill>
          <a:blip r:embed="rId4"/>
          <a:stretch>
            <a:fillRect/>
          </a:stretch>
        </p:blipFill>
        <p:spPr>
          <a:xfrm>
            <a:off x="8019288" y="3589020"/>
            <a:ext cx="3532632" cy="2119579"/>
          </a:xfrm>
          <a:prstGeom prst="rect">
            <a:avLst/>
          </a:prstGeom>
        </p:spPr>
      </p:pic>
    </p:spTree>
    <p:extLst>
      <p:ext uri="{BB962C8B-B14F-4D97-AF65-F5344CB8AC3E}">
        <p14:creationId xmlns:p14="http://schemas.microsoft.com/office/powerpoint/2010/main" val="298432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4" name="Obrázok 3"/>
          <p:cNvPicPr>
            <a:picLocks noChangeAspect="1"/>
          </p:cNvPicPr>
          <p:nvPr/>
        </p:nvPicPr>
        <p:blipFill rotWithShape="1">
          <a:blip r:embed="rId3">
            <a:alphaModFix amt="15000"/>
            <a:extLst/>
          </a:blip>
          <a:srcRect b="5858"/>
          <a:stretch/>
        </p:blipFill>
        <p:spPr>
          <a:xfrm>
            <a:off x="20" y="10"/>
            <a:ext cx="12191980" cy="6857990"/>
          </a:xfrm>
          <a:prstGeom prst="rect">
            <a:avLst/>
          </a:prstGeom>
        </p:spPr>
      </p:pic>
      <p:sp>
        <p:nvSpPr>
          <p:cNvPr id="2" name="Nadpis 1"/>
          <p:cNvSpPr>
            <a:spLocks noGrp="1"/>
          </p:cNvSpPr>
          <p:nvPr>
            <p:ph type="title"/>
          </p:nvPr>
        </p:nvSpPr>
        <p:spPr/>
        <p:txBody>
          <a:bodyPr>
            <a:normAutofit/>
          </a:bodyPr>
          <a:lstStyle/>
          <a:p>
            <a:r>
              <a:rPr lang="en-US" dirty="0">
                <a:latin typeface="Arial Black" panose="020B0A04020102020204" pitchFamily="34" charset="0"/>
              </a:rPr>
              <a:t>Tips for dealing with cyberbullying</a:t>
            </a:r>
            <a:endParaRPr lang="sk-SK">
              <a:latin typeface="Arial Black" panose="020B0A04020102020204" pitchFamily="34" charset="0"/>
            </a:endParaRPr>
          </a:p>
        </p:txBody>
      </p:sp>
      <p:sp>
        <p:nvSpPr>
          <p:cNvPr id="3" name="Zástupný objekt pre obsah 2"/>
          <p:cNvSpPr>
            <a:spLocks noGrp="1"/>
          </p:cNvSpPr>
          <p:nvPr>
            <p:ph idx="1"/>
          </p:nvPr>
        </p:nvSpPr>
        <p:spPr/>
        <p:txBody>
          <a:bodyPr>
            <a:normAutofit/>
          </a:bodyPr>
          <a:lstStyle/>
          <a:p>
            <a:pPr>
              <a:lnSpc>
                <a:spcPct val="90000"/>
              </a:lnSpc>
            </a:pPr>
            <a:r>
              <a:rPr lang="en-US" dirty="0"/>
              <a:t>Dealing with cyberbullying is rarely easy, but there are steps you can take to cope with the problem</a:t>
            </a:r>
            <a:endParaRPr lang="sk-SK"/>
          </a:p>
          <a:p>
            <a:pPr>
              <a:lnSpc>
                <a:spcPct val="90000"/>
              </a:lnSpc>
            </a:pPr>
            <a:endParaRPr lang="sk-SK"/>
          </a:p>
          <a:p>
            <a:pPr>
              <a:lnSpc>
                <a:spcPct val="90000"/>
              </a:lnSpc>
            </a:pPr>
            <a:r>
              <a:rPr lang="en-US" dirty="0"/>
              <a:t>To start, it may be a good time to reassess your technology use </a:t>
            </a:r>
            <a:endParaRPr lang="sk-SK"/>
          </a:p>
          <a:p>
            <a:pPr>
              <a:lnSpc>
                <a:spcPct val="90000"/>
              </a:lnSpc>
            </a:pPr>
            <a:r>
              <a:rPr lang="en-US" dirty="0"/>
              <a:t>Spending less time on social media or checking texts and emails, for example, and more time interacting with real people, can help you distance yourself from online bullies </a:t>
            </a:r>
            <a:endParaRPr lang="sk-SK"/>
          </a:p>
          <a:p>
            <a:pPr>
              <a:lnSpc>
                <a:spcPct val="90000"/>
              </a:lnSpc>
            </a:pPr>
            <a:r>
              <a:rPr lang="en-US" dirty="0"/>
              <a:t>It can also help to reduce anxiety, depression, and feelings of loneliness</a:t>
            </a:r>
            <a:endParaRPr lang="sk-SK"/>
          </a:p>
          <a:p>
            <a:pPr>
              <a:lnSpc>
                <a:spcPct val="90000"/>
              </a:lnSpc>
            </a:pPr>
            <a:endParaRPr lang="sk-SK"/>
          </a:p>
          <a:p>
            <a:pPr>
              <a:lnSpc>
                <a:spcPct val="90000"/>
              </a:lnSpc>
            </a:pPr>
            <a:endParaRPr lang="sk-SK"/>
          </a:p>
        </p:txBody>
      </p:sp>
    </p:spTree>
    <p:extLst>
      <p:ext uri="{BB962C8B-B14F-4D97-AF65-F5344CB8AC3E}">
        <p14:creationId xmlns:p14="http://schemas.microsoft.com/office/powerpoint/2010/main" val="16161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dirty="0">
                <a:latin typeface="Arial Black" panose="020B0A04020102020204" pitchFamily="34" charset="0"/>
              </a:rPr>
              <a:t>As well as seeking support, managing stress, and spending time with people and activities that bring you pleasure, the following tips can help:</a:t>
            </a:r>
            <a:endParaRPr lang="sk-SK" dirty="0">
              <a:latin typeface="Arial Black" panose="020B0A04020102020204" pitchFamily="34" charset="0"/>
            </a:endParaRPr>
          </a:p>
        </p:txBody>
      </p:sp>
      <p:sp>
        <p:nvSpPr>
          <p:cNvPr id="3" name="Zástupný objekt pre obsah 2"/>
          <p:cNvSpPr>
            <a:spLocks noGrp="1"/>
          </p:cNvSpPr>
          <p:nvPr>
            <p:ph idx="1"/>
          </p:nvPr>
        </p:nvSpPr>
        <p:spPr>
          <a:xfrm>
            <a:off x="1141413" y="2974730"/>
            <a:ext cx="9905998" cy="3124201"/>
          </a:xfrm>
        </p:spPr>
        <p:txBody>
          <a:bodyPr>
            <a:normAutofit fontScale="77500" lnSpcReduction="20000"/>
          </a:bodyPr>
          <a:lstStyle/>
          <a:p>
            <a:r>
              <a:rPr lang="en-US" dirty="0"/>
              <a:t>Don’t respond to any messages or posts written about you</a:t>
            </a:r>
            <a:r>
              <a:rPr lang="sk-SK" dirty="0"/>
              <a:t>...</a:t>
            </a:r>
          </a:p>
          <a:p>
            <a:endParaRPr lang="sk-SK" dirty="0"/>
          </a:p>
          <a:p>
            <a:r>
              <a:rPr lang="en-US" dirty="0"/>
              <a:t>Don’t seek revenge on a cyberbully</a:t>
            </a:r>
            <a:r>
              <a:rPr lang="sk-SK" dirty="0"/>
              <a:t>...</a:t>
            </a:r>
          </a:p>
          <a:p>
            <a:endParaRPr lang="sk-SK" dirty="0"/>
          </a:p>
          <a:p>
            <a:r>
              <a:rPr lang="en-US" dirty="0"/>
              <a:t>Save the evidence of the cyberbullying</a:t>
            </a:r>
            <a:r>
              <a:rPr lang="sk-SK" dirty="0"/>
              <a:t>...</a:t>
            </a:r>
          </a:p>
          <a:p>
            <a:endParaRPr lang="sk-SK" dirty="0"/>
          </a:p>
          <a:p>
            <a:r>
              <a:rPr lang="en-US" dirty="0"/>
              <a:t>Report threats of harm and inappropriate sexual messages to the police</a:t>
            </a:r>
            <a:r>
              <a:rPr lang="sk-SK" dirty="0"/>
              <a:t>...</a:t>
            </a:r>
          </a:p>
          <a:p>
            <a:endParaRPr lang="sk-SK" dirty="0"/>
          </a:p>
          <a:p>
            <a:r>
              <a:rPr lang="en-US" dirty="0"/>
              <a:t>Prevent communication from the cyberbully, by blocking their email address, cell phone number, and deleting them from social media contacts.</a:t>
            </a:r>
            <a:r>
              <a:rPr lang="sk-SK" dirty="0"/>
              <a:t>..</a:t>
            </a:r>
          </a:p>
          <a:p>
            <a:endParaRPr lang="sk-SK" dirty="0"/>
          </a:p>
        </p:txBody>
      </p:sp>
    </p:spTree>
    <p:extLst>
      <p:ext uri="{BB962C8B-B14F-4D97-AF65-F5344CB8AC3E}">
        <p14:creationId xmlns:p14="http://schemas.microsoft.com/office/powerpoint/2010/main" val="425539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latin typeface="Arial Black" panose="020B0A04020102020204" pitchFamily="34" charset="0"/>
              </a:rPr>
              <a:t>Your </a:t>
            </a:r>
            <a:r>
              <a:rPr lang="sk-SK" dirty="0" err="1" smtClean="0">
                <a:latin typeface="Arial Black" panose="020B0A04020102020204" pitchFamily="34" charset="0"/>
              </a:rPr>
              <a:t>friend</a:t>
            </a:r>
            <a:r>
              <a:rPr lang="en-US" dirty="0" smtClean="0">
                <a:latin typeface="Arial Black" panose="020B0A04020102020204" pitchFamily="34" charset="0"/>
              </a:rPr>
              <a:t> </a:t>
            </a:r>
            <a:r>
              <a:rPr lang="en-US" dirty="0">
                <a:latin typeface="Arial Black" panose="020B0A04020102020204" pitchFamily="34" charset="0"/>
              </a:rPr>
              <a:t>may be the victim of bullying if he or she:</a:t>
            </a:r>
            <a:br>
              <a:rPr lang="en-US" dirty="0">
                <a:latin typeface="Arial Black" panose="020B0A04020102020204" pitchFamily="34" charset="0"/>
              </a:rPr>
            </a:br>
            <a:endParaRPr lang="sk-SK" dirty="0">
              <a:latin typeface="Arial Black" panose="020B0A04020102020204" pitchFamily="34" charset="0"/>
            </a:endParaRPr>
          </a:p>
        </p:txBody>
      </p:sp>
      <p:sp>
        <p:nvSpPr>
          <p:cNvPr id="3" name="Zástupný objekt pre obsah 2"/>
          <p:cNvSpPr>
            <a:spLocks noGrp="1"/>
          </p:cNvSpPr>
          <p:nvPr>
            <p:ph idx="1"/>
          </p:nvPr>
        </p:nvSpPr>
        <p:spPr/>
        <p:txBody>
          <a:bodyPr>
            <a:normAutofit lnSpcReduction="10000"/>
          </a:bodyPr>
          <a:lstStyle/>
          <a:p>
            <a:r>
              <a:rPr lang="en-US" dirty="0"/>
              <a:t>Withdraws from family, friends, and activities they previously enjoyed.</a:t>
            </a:r>
          </a:p>
          <a:p>
            <a:r>
              <a:rPr lang="en-US" dirty="0"/>
              <a:t>Suffers an unexplained drop in grades.</a:t>
            </a:r>
          </a:p>
          <a:p>
            <a:r>
              <a:rPr lang="en-US" dirty="0"/>
              <a:t>Refuses to go to school or to specific classes, or avoids group activities.</a:t>
            </a:r>
          </a:p>
          <a:p>
            <a:r>
              <a:rPr lang="en-US" dirty="0"/>
              <a:t>Shows changes in mood, behavior, sleep, appetite, or shows signs of depression or anxiety.</a:t>
            </a:r>
          </a:p>
          <a:p>
            <a:r>
              <a:rPr lang="en-US" dirty="0"/>
              <a:t>Avoids discussions or is secretive about cell phone or computer activities.</a:t>
            </a:r>
          </a:p>
          <a:p>
            <a:r>
              <a:rPr lang="en-US" dirty="0"/>
              <a:t>Becomes sad, angry, or distressed during or after being online.</a:t>
            </a:r>
          </a:p>
          <a:p>
            <a:r>
              <a:rPr lang="en-US" dirty="0"/>
              <a:t>Appears anxious when viewing a text, email, or social media post.</a:t>
            </a:r>
            <a:endParaRPr lang="sk-SK" dirty="0"/>
          </a:p>
        </p:txBody>
      </p:sp>
    </p:spTree>
    <p:extLst>
      <p:ext uri="{BB962C8B-B14F-4D97-AF65-F5344CB8AC3E}">
        <p14:creationId xmlns:p14="http://schemas.microsoft.com/office/powerpoint/2010/main" val="3348837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eť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TM03457485[[fn=Sieťka]]</Template>
  <TotalTime>106</TotalTime>
  <Words>661</Words>
  <Application>Microsoft Office PowerPoint</Application>
  <PresentationFormat>Širokouhlá</PresentationFormat>
  <Paragraphs>56</Paragraphs>
  <Slides>11</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11</vt:i4>
      </vt:variant>
    </vt:vector>
  </HeadingPairs>
  <TitlesOfParts>
    <vt:vector size="15" baseType="lpstr">
      <vt:lpstr>Arial</vt:lpstr>
      <vt:lpstr>Arial Black</vt:lpstr>
      <vt:lpstr>Century Gothic</vt:lpstr>
      <vt:lpstr>Sieťka</vt:lpstr>
      <vt:lpstr>BULLYING AND CYBERBULLYING</vt:lpstr>
      <vt:lpstr> What is bullying ? </vt:lpstr>
      <vt:lpstr>  </vt:lpstr>
      <vt:lpstr>The effects of bullying and cyberbullying</vt:lpstr>
      <vt:lpstr>In many cases, cyberbullying can be even more painful than face-to-face bullying because:</vt:lpstr>
      <vt:lpstr>Prezentácia programu PowerPoint</vt:lpstr>
      <vt:lpstr>Tips for dealing with cyberbullying</vt:lpstr>
      <vt:lpstr>As well as seeking support, managing stress, and spending time with people and activities that bring you pleasure, the following tips can help:</vt:lpstr>
      <vt:lpstr>Your friend may be the victim of bullying if he or she: </vt:lpstr>
      <vt:lpstr>resources</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AND CYBERBULLYING</dc:title>
  <dc:creator>mareksin.yt@gmail.com</dc:creator>
  <cp:lastModifiedBy>PaedDr. Adriana HUGECOVÁ</cp:lastModifiedBy>
  <cp:revision>9</cp:revision>
  <dcterms:created xsi:type="dcterms:W3CDTF">2019-10-09T19:49:24Z</dcterms:created>
  <dcterms:modified xsi:type="dcterms:W3CDTF">2019-10-11T08:16:01Z</dcterms:modified>
</cp:coreProperties>
</file>